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90" r:id="rId2"/>
    <p:sldId id="403" r:id="rId3"/>
    <p:sldId id="393" r:id="rId4"/>
    <p:sldId id="394" r:id="rId5"/>
    <p:sldId id="392" r:id="rId6"/>
    <p:sldId id="396" r:id="rId7"/>
    <p:sldId id="397" r:id="rId8"/>
    <p:sldId id="398" r:id="rId9"/>
    <p:sldId id="424" r:id="rId10"/>
    <p:sldId id="399" r:id="rId11"/>
    <p:sldId id="400" r:id="rId12"/>
    <p:sldId id="402" r:id="rId13"/>
    <p:sldId id="401" r:id="rId14"/>
    <p:sldId id="428" r:id="rId15"/>
    <p:sldId id="429" r:id="rId16"/>
    <p:sldId id="425" r:id="rId17"/>
    <p:sldId id="404" r:id="rId18"/>
    <p:sldId id="405" r:id="rId19"/>
    <p:sldId id="407" r:id="rId20"/>
    <p:sldId id="423" r:id="rId21"/>
    <p:sldId id="410" r:id="rId22"/>
    <p:sldId id="408" r:id="rId23"/>
    <p:sldId id="409" r:id="rId24"/>
    <p:sldId id="411" r:id="rId25"/>
    <p:sldId id="412" r:id="rId26"/>
    <p:sldId id="414" r:id="rId27"/>
    <p:sldId id="415" r:id="rId28"/>
    <p:sldId id="416" r:id="rId29"/>
    <p:sldId id="418" r:id="rId30"/>
    <p:sldId id="426" r:id="rId31"/>
    <p:sldId id="419" r:id="rId32"/>
    <p:sldId id="417" r:id="rId33"/>
    <p:sldId id="422" r:id="rId34"/>
    <p:sldId id="395" r:id="rId35"/>
    <p:sldId id="420" r:id="rId36"/>
    <p:sldId id="421" r:id="rId37"/>
    <p:sldId id="427" r:id="rId38"/>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66243" autoAdjust="0"/>
  </p:normalViewPr>
  <p:slideViewPr>
    <p:cSldViewPr snapToGrid="0" snapToObjects="1">
      <p:cViewPr varScale="1">
        <p:scale>
          <a:sx n="60" d="100"/>
          <a:sy n="60" d="100"/>
        </p:scale>
        <p:origin x="-1650" y="-84"/>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notesViewPr>
    <p:cSldViewPr snapToGrid="0" snapToObjects="1">
      <p:cViewPr varScale="1">
        <p:scale>
          <a:sx n="64" d="100"/>
          <a:sy n="64" d="100"/>
        </p:scale>
        <p:origin x="-3402"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2949786" cy="498693"/>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40" y="1"/>
            <a:ext cx="2949786" cy="498693"/>
          </a:xfrm>
          <a:prstGeom prst="rect">
            <a:avLst/>
          </a:prstGeom>
        </p:spPr>
        <p:txBody>
          <a:bodyPr vert="horz" lIns="88313" tIns="44156" rIns="88313" bIns="44156" rtlCol="0"/>
          <a:lstStyle>
            <a:lvl1pPr algn="r">
              <a:defRPr sz="1200"/>
            </a:lvl1pPr>
          </a:lstStyle>
          <a:p>
            <a:fld id="{424E9CE9-D1EF-4858-A1E0-968B445726BE}" type="datetimeFigureOut">
              <a:rPr kumimoji="1" lang="ja-JP" altLang="en-US" smtClean="0"/>
              <a:t>2017/9/10</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3"/>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440647"/>
            <a:ext cx="2949786" cy="498692"/>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40" y="9440647"/>
            <a:ext cx="2949786" cy="498692"/>
          </a:xfrm>
          <a:prstGeom prst="rect">
            <a:avLst/>
          </a:prstGeom>
        </p:spPr>
        <p:txBody>
          <a:bodyPr vert="horz" lIns="88313" tIns="44156" rIns="88313" bIns="44156" rtlCol="0" anchor="b"/>
          <a:lstStyle>
            <a:lvl1pPr algn="r">
              <a:defRPr sz="1200"/>
            </a:lvl1pPr>
          </a:lstStyle>
          <a:p>
            <a:fld id="{0C71163E-95F9-4C8E-AEA0-2B6689AD63F5}" type="slidenum">
              <a:rPr kumimoji="1" lang="ja-JP" altLang="en-US" smtClean="0"/>
              <a:t>‹#›</a:t>
            </a:fld>
            <a:endParaRPr kumimoji="1" lang="ja-JP" altLang="en-US"/>
          </a:p>
        </p:txBody>
      </p:sp>
    </p:spTree>
    <p:extLst>
      <p:ext uri="{BB962C8B-B14F-4D97-AF65-F5344CB8AC3E}">
        <p14:creationId xmlns:p14="http://schemas.microsoft.com/office/powerpoint/2010/main" val="32054786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nb-NO" altLang="ja-JP" sz="1200" kern="1200" dirty="0">
                <a:solidFill>
                  <a:schemeClr val="tx1"/>
                </a:solidFill>
                <a:effectLst/>
                <a:latin typeface="+mn-lt"/>
                <a:ea typeface="+mn-ea"/>
                <a:cs typeface="+mn-cs"/>
              </a:rPr>
              <a:t>qemu-system-i386 linux-0.2.img -usb -usbdevice tablet</a:t>
            </a:r>
          </a:p>
          <a:p>
            <a:r>
              <a:rPr kumimoji="1" lang="en-US" altLang="ja-JP" sz="1200" kern="1200" dirty="0">
                <a:solidFill>
                  <a:schemeClr val="tx1"/>
                </a:solidFill>
                <a:effectLst/>
                <a:latin typeface="+mn-lt"/>
                <a:ea typeface="+mn-ea"/>
                <a:cs typeface="+mn-cs"/>
              </a:rPr>
              <a:t>qemu-system-i386 -</a:t>
            </a:r>
            <a:r>
              <a:rPr kumimoji="1" lang="en-US" altLang="ja-JP" sz="1200" kern="1200" dirty="0" err="1">
                <a:solidFill>
                  <a:schemeClr val="tx1"/>
                </a:solidFill>
                <a:effectLst/>
                <a:latin typeface="+mn-lt"/>
                <a:ea typeface="+mn-ea"/>
                <a:cs typeface="+mn-cs"/>
              </a:rPr>
              <a:t>fda</a:t>
            </a:r>
            <a:r>
              <a:rPr kumimoji="1" lang="en-US" altLang="ja-JP" sz="1200" kern="1200" dirty="0">
                <a:solidFill>
                  <a:schemeClr val="tx1"/>
                </a:solidFill>
                <a:effectLst/>
                <a:latin typeface="+mn-lt"/>
                <a:ea typeface="+mn-ea"/>
                <a:cs typeface="+mn-cs"/>
              </a:rPr>
              <a:t> odin1440.img</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VirtualBox</a:t>
            </a:r>
            <a:r>
              <a:rPr kumimoji="1" lang="ja-JP" altLang="en-US" sz="1200" kern="1200" dirty="0">
                <a:solidFill>
                  <a:schemeClr val="tx1"/>
                </a:solidFill>
                <a:effectLst/>
                <a:latin typeface="+mn-lt"/>
                <a:ea typeface="+mn-ea"/>
                <a:cs typeface="+mn-cs"/>
              </a:rPr>
              <a:t>上の</a:t>
            </a:r>
            <a:r>
              <a:rPr kumimoji="1" lang="en-US" altLang="ja-JP" sz="1200" kern="1200" dirty="0">
                <a:solidFill>
                  <a:schemeClr val="tx1"/>
                </a:solidFill>
                <a:effectLst/>
                <a:latin typeface="+mn-lt"/>
                <a:ea typeface="+mn-ea"/>
                <a:cs typeface="+mn-cs"/>
              </a:rPr>
              <a:t>Linux</a:t>
            </a:r>
            <a:r>
              <a:rPr kumimoji="1" lang="ja-JP" altLang="en-US" sz="1200" kern="1200" dirty="0" err="1">
                <a:solidFill>
                  <a:schemeClr val="tx1"/>
                </a:solidFill>
                <a:effectLst/>
                <a:latin typeface="+mn-lt"/>
                <a:ea typeface="+mn-ea"/>
                <a:cs typeface="+mn-cs"/>
              </a:rPr>
              <a:t>にも</a:t>
            </a:r>
            <a:r>
              <a:rPr kumimoji="1" lang="ja-JP" altLang="en-US" sz="1200" kern="1200" dirty="0">
                <a:solidFill>
                  <a:schemeClr val="tx1"/>
                </a:solidFill>
                <a:effectLst/>
                <a:latin typeface="+mn-lt"/>
                <a:ea typeface="+mn-ea"/>
                <a:cs typeface="+mn-cs"/>
              </a:rPr>
              <a:t>ログインしてもらう</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20</a:t>
            </a:fld>
            <a:endParaRPr kumimoji="1" lang="ja-JP" altLang="en-US"/>
          </a:p>
        </p:txBody>
      </p:sp>
    </p:spTree>
    <p:extLst>
      <p:ext uri="{BB962C8B-B14F-4D97-AF65-F5344CB8AC3E}">
        <p14:creationId xmlns:p14="http://schemas.microsoft.com/office/powerpoint/2010/main" val="2200768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AWS</a:t>
            </a:r>
            <a:r>
              <a:rPr kumimoji="1" lang="ja-JP" altLang="en-US" baseline="0" dirty="0" smtClean="0"/>
              <a:t> </a:t>
            </a:r>
            <a:r>
              <a:rPr kumimoji="1" lang="en-US" altLang="ja-JP" baseline="0" dirty="0" err="1" smtClean="0"/>
              <a:t>ubuntu</a:t>
            </a:r>
            <a:endParaRPr kumimoji="1" lang="en-US" altLang="ja-JP" baseline="0" dirty="0" smtClean="0"/>
          </a:p>
          <a:p>
            <a:r>
              <a:rPr kumimoji="1" lang="en-US" altLang="ja-JP" baseline="0" dirty="0" smtClean="0"/>
              <a:t>Cloud9</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25</a:t>
            </a:fld>
            <a:endParaRPr kumimoji="1" lang="ja-JP" altLang="en-US"/>
          </a:p>
        </p:txBody>
      </p:sp>
    </p:spTree>
    <p:extLst>
      <p:ext uri="{BB962C8B-B14F-4D97-AF65-F5344CB8AC3E}">
        <p14:creationId xmlns:p14="http://schemas.microsoft.com/office/powerpoint/2010/main" val="129082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err="1">
                <a:solidFill>
                  <a:schemeClr val="tx1"/>
                </a:solidFill>
                <a:effectLst/>
                <a:latin typeface="+mn-lt"/>
                <a:ea typeface="+mn-ea"/>
                <a:cs typeface="+mn-cs"/>
              </a:rPr>
              <a:t>docker</a:t>
            </a:r>
            <a:r>
              <a:rPr kumimoji="1" lang="en-US" altLang="ja-JP" sz="1200" kern="1200" dirty="0">
                <a:solidFill>
                  <a:schemeClr val="tx1"/>
                </a:solidFill>
                <a:effectLst/>
                <a:latin typeface="+mn-lt"/>
                <a:ea typeface="+mn-ea"/>
                <a:cs typeface="+mn-cs"/>
              </a:rPr>
              <a:t> run -d -p 8080:80 </a:t>
            </a:r>
            <a:r>
              <a:rPr kumimoji="1" lang="en-US" altLang="ja-JP" sz="1200" kern="1200" dirty="0" err="1">
                <a:solidFill>
                  <a:schemeClr val="tx1"/>
                </a:solidFill>
                <a:effectLst/>
                <a:latin typeface="+mn-lt"/>
                <a:ea typeface="+mn-ea"/>
                <a:cs typeface="+mn-cs"/>
              </a:rPr>
              <a:t>hypriot</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rpi-busybox-httpd</a:t>
            </a:r>
            <a:endParaRPr lang="en-US" altLang="ja-JP" dirty="0">
              <a:effectLst/>
            </a:endParaRPr>
          </a:p>
          <a:p>
            <a:r>
              <a:rPr kumimoji="1" lang="ja-JP" altLang="en-US" dirty="0"/>
              <a:t>ブラウザから</a:t>
            </a:r>
            <a:r>
              <a:rPr kumimoji="1" lang="en-US" altLang="ja-JP" dirty="0"/>
              <a:t>IP</a:t>
            </a:r>
            <a:r>
              <a:rPr kumimoji="1" lang="ja-JP" altLang="en-US" dirty="0"/>
              <a:t>アドレス</a:t>
            </a:r>
            <a:r>
              <a:rPr kumimoji="1" lang="en-US" altLang="ja-JP" dirty="0"/>
              <a:t>:8080</a:t>
            </a:r>
            <a:r>
              <a:rPr kumimoji="1" lang="ja-JP" altLang="en-US" dirty="0"/>
              <a:t>を打ち込むと、サンプル画面が表示される</a:t>
            </a:r>
          </a:p>
          <a:p>
            <a:endParaRPr kumimoji="1" lang="en-US" altLang="ja-JP" dirty="0"/>
          </a:p>
          <a:p>
            <a:r>
              <a:rPr lang="en-US" altLang="ja-JP" dirty="0"/>
              <a:t>start-webservers.sh count [start] to start many web servers, port number uses 10000+n</a:t>
            </a:r>
          </a:p>
          <a:p>
            <a:r>
              <a:rPr kumimoji="1" lang="en-US" altLang="ja-JP" sz="1200" kern="1200" dirty="0">
                <a:solidFill>
                  <a:schemeClr val="tx1"/>
                </a:solidFill>
                <a:effectLst/>
                <a:latin typeface="+mn-lt"/>
                <a:ea typeface="+mn-ea"/>
                <a:cs typeface="+mn-cs"/>
              </a:rPr>
              <a:t>./start-webservers.sh 5</a:t>
            </a:r>
            <a:endParaRPr lang="en-US" altLang="ja-JP" dirty="0">
              <a:effectLst/>
            </a:endParaRPr>
          </a:p>
          <a:p>
            <a:r>
              <a:rPr kumimoji="1" lang="en-US" altLang="ja-JP" sz="1200" kern="1200" dirty="0">
                <a:solidFill>
                  <a:schemeClr val="tx1"/>
                </a:solidFill>
                <a:effectLst/>
                <a:latin typeface="+mn-lt"/>
                <a:ea typeface="+mn-ea"/>
                <a:cs typeface="+mn-cs"/>
              </a:rPr>
              <a:t>./start-webservers.sh 10 5</a:t>
            </a:r>
            <a:endParaRPr lang="en-US" altLang="ja-JP" dirty="0">
              <a:effectLst/>
            </a:endParaRPr>
          </a:p>
          <a:p>
            <a:endParaRPr lang="en-US" altLang="ja-JP" dirty="0"/>
          </a:p>
          <a:p>
            <a:r>
              <a:rPr lang="ja-JP" altLang="en-US" dirty="0"/>
              <a:t>まとめて止める・削除したい場合</a:t>
            </a:r>
          </a:p>
          <a:p>
            <a:r>
              <a:rPr kumimoji="1" lang="en-US" altLang="ja-JP" sz="1200" kern="1200" dirty="0" err="1">
                <a:solidFill>
                  <a:schemeClr val="tx1"/>
                </a:solidFill>
                <a:effectLst/>
                <a:latin typeface="+mn-lt"/>
                <a:ea typeface="+mn-ea"/>
                <a:cs typeface="+mn-cs"/>
              </a:rPr>
              <a:t>docker</a:t>
            </a:r>
            <a:r>
              <a:rPr kumimoji="1" lang="en-US" altLang="ja-JP" sz="1200" kern="1200" dirty="0">
                <a:solidFill>
                  <a:schemeClr val="tx1"/>
                </a:solidFill>
                <a:effectLst/>
                <a:latin typeface="+mn-lt"/>
                <a:ea typeface="+mn-ea"/>
                <a:cs typeface="+mn-cs"/>
              </a:rPr>
              <a:t> stop $(</a:t>
            </a:r>
            <a:r>
              <a:rPr kumimoji="1" lang="en-US" altLang="ja-JP" sz="1200" kern="1200" dirty="0" err="1">
                <a:solidFill>
                  <a:schemeClr val="tx1"/>
                </a:solidFill>
                <a:effectLst/>
                <a:latin typeface="+mn-lt"/>
                <a:ea typeface="+mn-ea"/>
                <a:cs typeface="+mn-cs"/>
              </a:rPr>
              <a:t>docker</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ps</a:t>
            </a:r>
            <a:r>
              <a:rPr kumimoji="1" lang="en-US" altLang="ja-JP" sz="1200" kern="1200" dirty="0">
                <a:solidFill>
                  <a:schemeClr val="tx1"/>
                </a:solidFill>
                <a:effectLst/>
                <a:latin typeface="+mn-lt"/>
                <a:ea typeface="+mn-ea"/>
                <a:cs typeface="+mn-cs"/>
              </a:rPr>
              <a:t> -a -q)</a:t>
            </a:r>
            <a:endParaRPr lang="en-US" altLang="ja-JP" dirty="0">
              <a:effectLst/>
            </a:endParaRPr>
          </a:p>
          <a:p>
            <a:r>
              <a:rPr kumimoji="1" lang="en-US" altLang="ja-JP" sz="1200" kern="1200" dirty="0" err="1">
                <a:solidFill>
                  <a:schemeClr val="tx1"/>
                </a:solidFill>
                <a:effectLst/>
                <a:latin typeface="+mn-lt"/>
                <a:ea typeface="+mn-ea"/>
                <a:cs typeface="+mn-cs"/>
              </a:rPr>
              <a:t>docker</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rm</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docker</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ps</a:t>
            </a:r>
            <a:r>
              <a:rPr kumimoji="1" lang="en-US" altLang="ja-JP" sz="1200" kern="1200" dirty="0">
                <a:solidFill>
                  <a:schemeClr val="tx1"/>
                </a:solidFill>
                <a:effectLst/>
                <a:latin typeface="+mn-lt"/>
                <a:ea typeface="+mn-ea"/>
                <a:cs typeface="+mn-cs"/>
              </a:rPr>
              <a:t> -a -q)</a:t>
            </a:r>
            <a:endParaRPr lang="en-US" altLang="ja-JP" dirty="0">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29</a:t>
            </a:fld>
            <a:endParaRPr kumimoji="1" lang="ja-JP" altLang="en-US"/>
          </a:p>
        </p:txBody>
      </p:sp>
    </p:spTree>
    <p:extLst>
      <p:ext uri="{BB962C8B-B14F-4D97-AF65-F5344CB8AC3E}">
        <p14:creationId xmlns:p14="http://schemas.microsoft.com/office/powerpoint/2010/main" val="8056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t>OwnCloud</a:t>
            </a:r>
            <a:endParaRPr lang="en-US" altLang="ja-JP" dirty="0"/>
          </a:p>
          <a:p>
            <a:r>
              <a:rPr lang="en-US" altLang="ja-JP" dirty="0"/>
              <a:t>192.168.1.237:8080</a:t>
            </a:r>
            <a:r>
              <a:rPr lang="ja-JP" altLang="en-US" dirty="0"/>
              <a:t>で開始。</a:t>
            </a:r>
            <a:r>
              <a:rPr lang="en-US" altLang="ja-JP" dirty="0"/>
              <a:t>ID/</a:t>
            </a:r>
            <a:r>
              <a:rPr lang="en-US" altLang="ja-JP" dirty="0" err="1"/>
              <a:t>Passwd</a:t>
            </a:r>
            <a:r>
              <a:rPr lang="ja-JP" altLang="en-US" dirty="0"/>
              <a:t>は</a:t>
            </a:r>
            <a:r>
              <a:rPr lang="en-US" altLang="ja-JP" dirty="0" err="1"/>
              <a:t>Raspbian</a:t>
            </a:r>
            <a:r>
              <a:rPr lang="ja-JP" altLang="en-US" dirty="0"/>
              <a:t>と共通にした。</a:t>
            </a:r>
          </a:p>
          <a:p>
            <a:r>
              <a:rPr lang="ja-JP" altLang="en-US" dirty="0"/>
              <a:t>一般ユーザーとして </a:t>
            </a:r>
            <a:r>
              <a:rPr lang="en-US" altLang="ja-JP" dirty="0"/>
              <a:t>taro </a:t>
            </a:r>
            <a:r>
              <a:rPr lang="en-US" altLang="ja-JP" dirty="0" err="1"/>
              <a:t>jiro</a:t>
            </a:r>
            <a:r>
              <a:rPr lang="en-US" altLang="ja-JP" dirty="0"/>
              <a:t> </a:t>
            </a:r>
            <a:r>
              <a:rPr lang="en-US" altLang="ja-JP" dirty="0" err="1"/>
              <a:t>hanako</a:t>
            </a:r>
            <a:r>
              <a:rPr lang="ja-JP" altLang="en-US" dirty="0"/>
              <a:t>を設定。</a:t>
            </a:r>
            <a:r>
              <a:rPr lang="en-US" altLang="ja-JP" dirty="0" err="1"/>
              <a:t>passwd</a:t>
            </a:r>
            <a:r>
              <a:rPr lang="ja-JP" altLang="en-US" dirty="0"/>
              <a:t>は</a:t>
            </a:r>
            <a:r>
              <a:rPr lang="en-US" altLang="ja-JP" dirty="0"/>
              <a:t>ID</a:t>
            </a:r>
            <a:r>
              <a:rPr lang="ja-JP" altLang="en-US" dirty="0"/>
              <a:t>と同じ。</a:t>
            </a:r>
          </a:p>
          <a:p>
            <a:r>
              <a:rPr kumimoji="1" lang="en-US" altLang="ja-JP" sz="1200" kern="1200" dirty="0" err="1">
                <a:solidFill>
                  <a:schemeClr val="tx1"/>
                </a:solidFill>
                <a:effectLst/>
                <a:latin typeface="+mn-lt"/>
                <a:ea typeface="+mn-ea"/>
                <a:cs typeface="+mn-cs"/>
              </a:rPr>
              <a:t>docker</a:t>
            </a:r>
            <a:r>
              <a:rPr kumimoji="1" lang="en-US" altLang="ja-JP" sz="1200" kern="1200" dirty="0">
                <a:solidFill>
                  <a:schemeClr val="tx1"/>
                </a:solidFill>
                <a:effectLst/>
                <a:latin typeface="+mn-lt"/>
                <a:ea typeface="+mn-ea"/>
                <a:cs typeface="+mn-cs"/>
              </a:rPr>
              <a:t> run -d -p 8080:80 -p 443:443 </a:t>
            </a:r>
            <a:r>
              <a:rPr kumimoji="1" lang="en-US" altLang="ja-JP" sz="1200" kern="1200" dirty="0" err="1">
                <a:solidFill>
                  <a:schemeClr val="tx1"/>
                </a:solidFill>
                <a:effectLst/>
                <a:latin typeface="+mn-lt"/>
                <a:ea typeface="+mn-ea"/>
                <a:cs typeface="+mn-cs"/>
              </a:rPr>
              <a:t>comzone</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rpi-owncloud:latest</a:t>
            </a:r>
            <a:endParaRPr lang="en-US" altLang="ja-JP" dirty="0">
              <a:effectLst/>
            </a:endParaRPr>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33</a:t>
            </a:fld>
            <a:endParaRPr kumimoji="1" lang="ja-JP" altLang="en-US"/>
          </a:p>
        </p:txBody>
      </p:sp>
    </p:spTree>
    <p:extLst>
      <p:ext uri="{BB962C8B-B14F-4D97-AF65-F5344CB8AC3E}">
        <p14:creationId xmlns:p14="http://schemas.microsoft.com/office/powerpoint/2010/main" val="3712237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b="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lvl1pPr>
              <a:defRPr b="0"/>
            </a:lvl1pPr>
          </a:lstStyle>
          <a:p>
            <a:fld id="{2DD1F2AC-FC1D-4CE1-84E0-E98DC7770AAB}" type="datetime1">
              <a:rPr lang="ja-JP" altLang="en-US" smtClean="0"/>
              <a:t>2017/9/10</a:t>
            </a:fld>
            <a:endParaRPr lang="ja-JP" altLang="en-US"/>
          </a:p>
        </p:txBody>
      </p:sp>
      <p:sp>
        <p:nvSpPr>
          <p:cNvPr id="5" name="フッター プレースホルダー 4"/>
          <p:cNvSpPr>
            <a:spLocks noGrp="1"/>
          </p:cNvSpPr>
          <p:nvPr>
            <p:ph type="ftr" sz="quarter" idx="11"/>
          </p:nvPr>
        </p:nvSpPr>
        <p:spPr/>
        <p:txBody>
          <a:bodyPr/>
          <a:lstStyle>
            <a:lvl1pPr>
              <a:defRPr b="0"/>
            </a:lvl1pPr>
          </a:lstStyle>
          <a:p>
            <a:endParaRPr lang="ja-JP" altLang="en-US"/>
          </a:p>
        </p:txBody>
      </p:sp>
      <p:sp>
        <p:nvSpPr>
          <p:cNvPr id="6" name="スライド番号プレースホルダー 5"/>
          <p:cNvSpPr>
            <a:spLocks noGrp="1"/>
          </p:cNvSpPr>
          <p:nvPr>
            <p:ph type="sldNum" sz="quarter" idx="12"/>
          </p:nvPr>
        </p:nvSpPr>
        <p:spPr/>
        <p:txBody>
          <a:bodyPr/>
          <a:lstStyle>
            <a:lvl1pPr>
              <a:defRPr b="0"/>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345105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4EAC0C6-B966-4D9B-8311-7F321F837FBE}" type="datetime1">
              <a:rPr kumimoji="1" lang="ja-JP" altLang="en-US" smtClean="0"/>
              <a:t>2017/9/10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40618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DA16755-884C-4B1B-8E0D-5A98395AA44D}" type="datetime1">
              <a:rPr kumimoji="1" lang="ja-JP" altLang="en-US" smtClean="0"/>
              <a:t>2017/9/10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99534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CB047400-4BA0-4546-8E72-F73116D0D39D}" type="datetime1">
              <a:rPr kumimoji="1" lang="ja-JP" altLang="en-US" smtClean="0"/>
              <a:t>2017/9/10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66617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8C30C3E-F4AE-4C00-BBC7-D76A7A311301}" type="datetime1">
              <a:rPr kumimoji="1" lang="ja-JP" altLang="en-US" smtClean="0"/>
              <a:t>2017/9/10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85955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2C198E4-E96A-481B-B656-2F739A539F02}" type="datetime1">
              <a:rPr kumimoji="1" lang="ja-JP" altLang="en-US" smtClean="0"/>
              <a:t>2017/9/10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4839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638B6D2A-8521-4619-8E58-21CA02F6E38F}" type="datetime1">
              <a:rPr kumimoji="1" lang="ja-JP" altLang="en-US" smtClean="0"/>
              <a:t>2017/9/10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71538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5CE1D26-6D7B-4FC2-AFD2-FB1AF0BDE885}" type="datetime1">
              <a:rPr kumimoji="1" lang="ja-JP" altLang="en-US" smtClean="0"/>
              <a:t>2017/9/10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64985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7E2E64-E1F6-49BA-9C32-0E7ACDA3ECC1}" type="datetime1">
              <a:rPr kumimoji="1" lang="ja-JP" altLang="en-US" smtClean="0"/>
              <a:t>2017/9/10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37541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784AD7B-F583-4A1B-9786-B8CBE9C8D928}" type="datetime1">
              <a:rPr kumimoji="1" lang="ja-JP" altLang="en-US" smtClean="0"/>
              <a:t>2017/9/10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419319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9C52D52-AF96-4424-84A4-229912061C51}" type="datetime1">
              <a:rPr kumimoji="1" lang="ja-JP" altLang="en-US" smtClean="0"/>
              <a:t>2017/9/10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789474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fld id="{5C5547A1-AC82-49AF-8B77-4DBAC56F523E}" type="datetime1">
              <a:rPr lang="ja-JP" altLang="en-US" smtClean="0"/>
              <a:pPr/>
              <a:t>2017/9/10</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tint val="75000"/>
                  </a:schemeClr>
                </a:solidFill>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1435000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debian.org/releases/etch/amd64/apcs02.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furien.jp/columns/38/" TargetMode="Externa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jpe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hyperlink" Target="https://volumio.org/" TargetMode="External"/><Relationship Id="rId10" Type="http://schemas.microsoft.com/office/2007/relationships/hdphoto" Target="../media/hdphoto1.wdp"/><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hyperlink" Target="https://www.switch-science.com/catalog/3200/" TargetMode="External"/><Relationship Id="rId4" Type="http://schemas.openxmlformats.org/officeDocument/2006/relationships/hyperlink" Target="http://akkisino02.hatenablog.com/entry/2016/10/05/212127"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 xmlns:a16="http://schemas.microsoft.com/office/drawing/2014/main" id="{06518587-B9D4-4F65-AAB1-8375639EF755}"/>
              </a:ext>
            </a:extLst>
          </p:cNvPr>
          <p:cNvSpPr>
            <a:spLocks noGrp="1"/>
          </p:cNvSpPr>
          <p:nvPr>
            <p:ph type="ctrTitle"/>
          </p:nvPr>
        </p:nvSpPr>
        <p:spPr/>
        <p:txBody>
          <a:bodyPr>
            <a:normAutofit fontScale="90000"/>
          </a:bodyPr>
          <a:lstStyle/>
          <a:p>
            <a:r>
              <a:rPr lang="ja-JP" altLang="en-US" b="1" dirty="0"/>
              <a:t>サーバー・仮想化・クラウド・そしてドッカーへ～自宅サーバー構築のススメ</a:t>
            </a:r>
            <a:endParaRPr kumimoji="1" lang="ja-JP" altLang="en-US" b="1" dirty="0"/>
          </a:p>
        </p:txBody>
      </p:sp>
      <p:sp>
        <p:nvSpPr>
          <p:cNvPr id="6" name="サブタイトル 5">
            <a:extLst>
              <a:ext uri="{FF2B5EF4-FFF2-40B4-BE49-F238E27FC236}">
                <a16:creationId xmlns="" xmlns:a16="http://schemas.microsoft.com/office/drawing/2014/main" id="{1866FD8E-35C7-4294-B9D1-B7B96304D91F}"/>
              </a:ext>
            </a:extLst>
          </p:cNvPr>
          <p:cNvSpPr>
            <a:spLocks noGrp="1"/>
          </p:cNvSpPr>
          <p:nvPr>
            <p:ph type="subTitle" idx="1"/>
          </p:nvPr>
        </p:nvSpPr>
        <p:spPr/>
        <p:txBody>
          <a:bodyPr/>
          <a:lstStyle/>
          <a:p>
            <a:r>
              <a:rPr kumimoji="1" lang="en-US" altLang="ja-JP" b="1" dirty="0"/>
              <a:t>2017</a:t>
            </a:r>
            <a:r>
              <a:rPr kumimoji="1" lang="ja-JP" altLang="en-US" b="1" dirty="0"/>
              <a:t>年</a:t>
            </a:r>
            <a:r>
              <a:rPr kumimoji="1" lang="en-US" altLang="ja-JP" b="1" dirty="0"/>
              <a:t>9</a:t>
            </a:r>
            <a:r>
              <a:rPr kumimoji="1" lang="ja-JP" altLang="en-US" b="1" dirty="0"/>
              <a:t>月</a:t>
            </a:r>
            <a:r>
              <a:rPr lang="en-US" altLang="ja-JP" b="1" dirty="0"/>
              <a:t>10</a:t>
            </a:r>
            <a:r>
              <a:rPr kumimoji="1" lang="ja-JP" altLang="en-US" b="1" dirty="0"/>
              <a:t>日</a:t>
            </a:r>
            <a:endParaRPr kumimoji="1" lang="en-US" altLang="ja-JP" b="1" dirty="0"/>
          </a:p>
          <a:p>
            <a:r>
              <a:rPr lang="en-US" altLang="ja-JP" b="1" dirty="0"/>
              <a:t>2011</a:t>
            </a:r>
            <a:r>
              <a:rPr lang="ja-JP" altLang="en-US" b="1" dirty="0"/>
              <a:t>期 越智 由浩</a:t>
            </a:r>
            <a:endParaRPr kumimoji="1" lang="ja-JP" altLang="en-US" b="1" dirty="0"/>
          </a:p>
        </p:txBody>
      </p:sp>
      <p:sp>
        <p:nvSpPr>
          <p:cNvPr id="4" name="スライド番号プレースホルダー 3">
            <a:extLst>
              <a:ext uri="{FF2B5EF4-FFF2-40B4-BE49-F238E27FC236}">
                <a16:creationId xmlns="" xmlns:a16="http://schemas.microsoft.com/office/drawing/2014/main" id="{4A5ED67B-0568-4684-8D95-54F3F8B33A0E}"/>
              </a:ext>
            </a:extLst>
          </p:cNvPr>
          <p:cNvSpPr>
            <a:spLocks noGrp="1"/>
          </p:cNvSpPr>
          <p:nvPr>
            <p:ph type="sldNum" sz="quarter" idx="12"/>
          </p:nvPr>
        </p:nvSpPr>
        <p:spPr/>
        <p:txBody>
          <a:bodyPr/>
          <a:lstStyle/>
          <a:p>
            <a:fld id="{8AEBDCA3-918C-4541-BF84-4F93CF1796EA}" type="slidenum">
              <a:rPr kumimoji="1" lang="ja-JP" altLang="en-US" b="1" smtClean="0"/>
              <a:t>1</a:t>
            </a:fld>
            <a:endParaRPr kumimoji="1" lang="ja-JP" altLang="en-US" b="1"/>
          </a:p>
        </p:txBody>
      </p:sp>
    </p:spTree>
    <p:extLst>
      <p:ext uri="{BB962C8B-B14F-4D97-AF65-F5344CB8AC3E}">
        <p14:creationId xmlns:p14="http://schemas.microsoft.com/office/powerpoint/2010/main" val="4271907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9DAD209-E243-4F09-B646-AC358DEC1E16}"/>
              </a:ext>
            </a:extLst>
          </p:cNvPr>
          <p:cNvSpPr>
            <a:spLocks noGrp="1"/>
          </p:cNvSpPr>
          <p:nvPr>
            <p:ph type="title"/>
          </p:nvPr>
        </p:nvSpPr>
        <p:spPr/>
        <p:txBody>
          <a:bodyPr>
            <a:normAutofit/>
          </a:bodyPr>
          <a:lstStyle/>
          <a:p>
            <a:r>
              <a:rPr lang="en-US" altLang="ja-JP" sz="3600" dirty="0"/>
              <a:t>root </a:t>
            </a:r>
            <a:r>
              <a:rPr lang="ja-JP" altLang="en-US" sz="3600" dirty="0" err="1"/>
              <a:t>。</a:t>
            </a:r>
            <a:r>
              <a:rPr lang="ja-JP" altLang="en-US" sz="3600" dirty="0"/>
              <a:t>別名スーパーユーザー。そのシステムにとって神様みたいなもの。なんでもできちゃう。</a:t>
            </a:r>
            <a:endParaRPr kumimoji="1" lang="ja-JP" altLang="en-US" sz="3600" dirty="0"/>
          </a:p>
        </p:txBody>
      </p:sp>
      <p:sp>
        <p:nvSpPr>
          <p:cNvPr id="3" name="スライド番号プレースホルダー 2">
            <a:extLst>
              <a:ext uri="{FF2B5EF4-FFF2-40B4-BE49-F238E27FC236}">
                <a16:creationId xmlns="" xmlns:a16="http://schemas.microsoft.com/office/drawing/2014/main" id="{681C9852-9F05-4C69-9118-051CC5510AEF}"/>
              </a:ext>
            </a:extLst>
          </p:cNvPr>
          <p:cNvSpPr>
            <a:spLocks noGrp="1"/>
          </p:cNvSpPr>
          <p:nvPr>
            <p:ph type="sldNum" sz="quarter" idx="12"/>
          </p:nvPr>
        </p:nvSpPr>
        <p:spPr/>
        <p:txBody>
          <a:bodyPr/>
          <a:lstStyle/>
          <a:p>
            <a:fld id="{8AEBDCA3-918C-4541-BF84-4F93CF1796EA}" type="slidenum">
              <a:rPr kumimoji="1" lang="ja-JP" altLang="en-US" smtClean="0"/>
              <a:t>10</a:t>
            </a:fld>
            <a:endParaRPr kumimoji="1" lang="ja-JP" altLang="en-US"/>
          </a:p>
        </p:txBody>
      </p:sp>
      <p:pic>
        <p:nvPicPr>
          <p:cNvPr id="4" name="図 3">
            <a:extLst>
              <a:ext uri="{FF2B5EF4-FFF2-40B4-BE49-F238E27FC236}">
                <a16:creationId xmlns="" xmlns:a16="http://schemas.microsoft.com/office/drawing/2014/main" id="{CEE831D6-C450-42AC-A18A-37CD40C7B38F}"/>
              </a:ext>
            </a:extLst>
          </p:cNvPr>
          <p:cNvPicPr>
            <a:picLocks noChangeAspect="1"/>
          </p:cNvPicPr>
          <p:nvPr/>
        </p:nvPicPr>
        <p:blipFill>
          <a:blip r:embed="rId2"/>
          <a:stretch>
            <a:fillRect/>
          </a:stretch>
        </p:blipFill>
        <p:spPr>
          <a:xfrm>
            <a:off x="6096000" y="1690688"/>
            <a:ext cx="5644175" cy="4367212"/>
          </a:xfrm>
          <a:prstGeom prst="rect">
            <a:avLst/>
          </a:prstGeom>
        </p:spPr>
      </p:pic>
      <p:pic>
        <p:nvPicPr>
          <p:cNvPr id="5" name="図 4">
            <a:extLst>
              <a:ext uri="{FF2B5EF4-FFF2-40B4-BE49-F238E27FC236}">
                <a16:creationId xmlns="" xmlns:a16="http://schemas.microsoft.com/office/drawing/2014/main" id="{CE1052EF-0BE2-4D20-817A-CC936F515A2F}"/>
              </a:ext>
            </a:extLst>
          </p:cNvPr>
          <p:cNvPicPr>
            <a:picLocks noChangeAspect="1"/>
          </p:cNvPicPr>
          <p:nvPr/>
        </p:nvPicPr>
        <p:blipFill>
          <a:blip r:embed="rId3"/>
          <a:stretch>
            <a:fillRect/>
          </a:stretch>
        </p:blipFill>
        <p:spPr>
          <a:xfrm>
            <a:off x="171451" y="2690970"/>
            <a:ext cx="6715125" cy="2354771"/>
          </a:xfrm>
          <a:prstGeom prst="rect">
            <a:avLst/>
          </a:prstGeom>
        </p:spPr>
      </p:pic>
    </p:spTree>
    <p:extLst>
      <p:ext uri="{BB962C8B-B14F-4D97-AF65-F5344CB8AC3E}">
        <p14:creationId xmlns:p14="http://schemas.microsoft.com/office/powerpoint/2010/main" val="172425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6824B4CC-5B30-4B69-A429-91F1FA94EF77}"/>
              </a:ext>
            </a:extLst>
          </p:cNvPr>
          <p:cNvSpPr>
            <a:spLocks noGrp="1"/>
          </p:cNvSpPr>
          <p:nvPr>
            <p:ph type="title"/>
          </p:nvPr>
        </p:nvSpPr>
        <p:spPr/>
        <p:txBody>
          <a:bodyPr/>
          <a:lstStyle/>
          <a:p>
            <a:r>
              <a:rPr kumimoji="1" lang="en-US" altLang="ja-JP" dirty="0"/>
              <a:t>Linux</a:t>
            </a:r>
            <a:r>
              <a:rPr kumimoji="1" lang="ja-JP" altLang="en-US" dirty="0"/>
              <a:t>コマンドのごく一例</a:t>
            </a:r>
          </a:p>
        </p:txBody>
      </p:sp>
      <p:sp>
        <p:nvSpPr>
          <p:cNvPr id="3" name="スライド番号プレースホルダー 2">
            <a:extLst>
              <a:ext uri="{FF2B5EF4-FFF2-40B4-BE49-F238E27FC236}">
                <a16:creationId xmlns="" xmlns:a16="http://schemas.microsoft.com/office/drawing/2014/main" id="{CFF3D95B-ECA9-4DA4-B36B-FB3237253F8D}"/>
              </a:ext>
            </a:extLst>
          </p:cNvPr>
          <p:cNvSpPr>
            <a:spLocks noGrp="1"/>
          </p:cNvSpPr>
          <p:nvPr>
            <p:ph type="sldNum" sz="quarter" idx="12"/>
          </p:nvPr>
        </p:nvSpPr>
        <p:spPr/>
        <p:txBody>
          <a:bodyPr/>
          <a:lstStyle/>
          <a:p>
            <a:fld id="{8AEBDCA3-918C-4541-BF84-4F93CF1796EA}" type="slidenum">
              <a:rPr kumimoji="1" lang="ja-JP" altLang="en-US" smtClean="0"/>
              <a:t>11</a:t>
            </a:fld>
            <a:endParaRPr kumimoji="1" lang="ja-JP" altLang="en-US"/>
          </a:p>
        </p:txBody>
      </p:sp>
      <p:graphicFrame>
        <p:nvGraphicFramePr>
          <p:cNvPr id="9" name="コンテンツ プレースホルダー 8"/>
          <p:cNvGraphicFramePr>
            <a:graphicFrameLocks noGrp="1"/>
          </p:cNvGraphicFramePr>
          <p:nvPr>
            <p:ph idx="1"/>
            <p:extLst>
              <p:ext uri="{D42A27DB-BD31-4B8C-83A1-F6EECF244321}">
                <p14:modId xmlns:p14="http://schemas.microsoft.com/office/powerpoint/2010/main" val="107963219"/>
              </p:ext>
            </p:extLst>
          </p:nvPr>
        </p:nvGraphicFramePr>
        <p:xfrm>
          <a:off x="890154" y="1411721"/>
          <a:ext cx="10321636" cy="4754880"/>
        </p:xfrm>
        <a:graphic>
          <a:graphicData uri="http://schemas.openxmlformats.org/drawingml/2006/table">
            <a:tbl>
              <a:tblPr firstRow="1" bandRow="1">
                <a:tableStyleId>{5C22544A-7EE6-4342-B048-85BDC9FD1C3A}</a:tableStyleId>
              </a:tblPr>
              <a:tblGrid>
                <a:gridCol w="4119728">
                  <a:extLst>
                    <a:ext uri="{9D8B030D-6E8A-4147-A177-3AD203B41FA5}">
                      <a16:colId xmlns="" xmlns:a16="http://schemas.microsoft.com/office/drawing/2014/main" val="20000"/>
                    </a:ext>
                  </a:extLst>
                </a:gridCol>
                <a:gridCol w="6201908">
                  <a:extLst>
                    <a:ext uri="{9D8B030D-6E8A-4147-A177-3AD203B41FA5}">
                      <a16:colId xmlns="" xmlns:a16="http://schemas.microsoft.com/office/drawing/2014/main" val="20001"/>
                    </a:ext>
                  </a:extLst>
                </a:gridCol>
              </a:tblGrid>
              <a:tr h="370840">
                <a:tc>
                  <a:txBody>
                    <a:bodyPr/>
                    <a:lstStyle/>
                    <a:p>
                      <a:r>
                        <a:rPr kumimoji="1" lang="ja-JP" altLang="en-US" sz="2000" b="1" dirty="0"/>
                        <a:t>コマンド</a:t>
                      </a:r>
                    </a:p>
                  </a:txBody>
                  <a:tcPr/>
                </a:tc>
                <a:tc>
                  <a:txBody>
                    <a:bodyPr/>
                    <a:lstStyle/>
                    <a:p>
                      <a:r>
                        <a:rPr kumimoji="1" lang="ja-JP" altLang="en-US" sz="2000" b="1" dirty="0"/>
                        <a:t>動き</a:t>
                      </a:r>
                      <a:endParaRPr kumimoji="1" lang="en-US" altLang="ja-JP" sz="2000" b="1" dirty="0"/>
                    </a:p>
                  </a:txBody>
                  <a:tcPr/>
                </a:tc>
                <a:extLst>
                  <a:ext uri="{0D108BD9-81ED-4DB2-BD59-A6C34878D82A}">
                    <a16:rowId xmlns="" xmlns:a16="http://schemas.microsoft.com/office/drawing/2014/main" val="10000"/>
                  </a:ext>
                </a:extLst>
              </a:tr>
              <a:tr h="370840">
                <a:tc>
                  <a:txBody>
                    <a:bodyPr/>
                    <a:lstStyle/>
                    <a:p>
                      <a:r>
                        <a:rPr kumimoji="1" lang="en-US" altLang="ja-JP" sz="2000" b="1" dirty="0" err="1">
                          <a:latin typeface="Courier New" panose="02070309020205020404" pitchFamily="49" charset="0"/>
                          <a:cs typeface="Courier New" panose="02070309020205020404" pitchFamily="49" charset="0"/>
                        </a:rPr>
                        <a:t>whoami</a:t>
                      </a:r>
                      <a:endParaRPr kumimoji="1" lang="en-US" altLang="ja-JP" sz="2000" b="1" dirty="0">
                        <a:latin typeface="Courier New" panose="02070309020205020404" pitchFamily="49" charset="0"/>
                        <a:cs typeface="Courier New" panose="02070309020205020404" pitchFamily="49" charset="0"/>
                      </a:endParaRPr>
                    </a:p>
                  </a:txBody>
                  <a:tcPr/>
                </a:tc>
                <a:tc>
                  <a:txBody>
                    <a:bodyPr/>
                    <a:lstStyle/>
                    <a:p>
                      <a:r>
                        <a:rPr kumimoji="1" lang="ja-JP" altLang="en-US" sz="2000" b="1" dirty="0"/>
                        <a:t>自分のユーザー名を表示する</a:t>
                      </a:r>
                    </a:p>
                  </a:txBody>
                  <a:tcPr/>
                </a:tc>
                <a:extLst>
                  <a:ext uri="{0D108BD9-81ED-4DB2-BD59-A6C34878D82A}">
                    <a16:rowId xmlns="" xmlns:a16="http://schemas.microsoft.com/office/drawing/2014/main" val="10001"/>
                  </a:ext>
                </a:extLst>
              </a:tr>
              <a:tr h="370840">
                <a:tc>
                  <a:txBody>
                    <a:bodyPr/>
                    <a:lstStyle/>
                    <a:p>
                      <a:r>
                        <a:rPr kumimoji="1" lang="en-US" altLang="ja-JP" sz="2000" b="1" dirty="0">
                          <a:latin typeface="Courier New" panose="02070309020205020404" pitchFamily="49" charset="0"/>
                          <a:cs typeface="Courier New" panose="02070309020205020404" pitchFamily="49" charset="0"/>
                        </a:rPr>
                        <a:t>who</a:t>
                      </a:r>
                    </a:p>
                  </a:txBody>
                  <a:tcPr/>
                </a:tc>
                <a:tc>
                  <a:txBody>
                    <a:bodyPr/>
                    <a:lstStyle/>
                    <a:p>
                      <a:r>
                        <a:rPr kumimoji="1" lang="ja-JP" altLang="en-US" sz="2000" b="1" dirty="0"/>
                        <a:t>現在ログインしているユーザーの一覧を表示する</a:t>
                      </a:r>
                    </a:p>
                  </a:txBody>
                  <a:tcPr/>
                </a:tc>
                <a:extLst>
                  <a:ext uri="{0D108BD9-81ED-4DB2-BD59-A6C34878D82A}">
                    <a16:rowId xmlns="" xmlns:a16="http://schemas.microsoft.com/office/drawing/2014/main" val="10002"/>
                  </a:ext>
                </a:extLst>
              </a:tr>
              <a:tr h="370840">
                <a:tc>
                  <a:txBody>
                    <a:bodyPr/>
                    <a:lstStyle/>
                    <a:p>
                      <a:r>
                        <a:rPr kumimoji="1" lang="en-US" altLang="ja-JP" sz="2000" b="1" dirty="0">
                          <a:latin typeface="Courier New" panose="02070309020205020404" pitchFamily="49" charset="0"/>
                          <a:cs typeface="Courier New" panose="02070309020205020404" pitchFamily="49" charset="0"/>
                        </a:rPr>
                        <a:t>top</a:t>
                      </a:r>
                      <a:endParaRPr kumimoji="1" lang="ja-JP" altLang="en-US" sz="2000" b="1" dirty="0">
                        <a:latin typeface="Courier New" panose="02070309020205020404" pitchFamily="49" charset="0"/>
                        <a:cs typeface="Courier New" panose="02070309020205020404" pitchFamily="49" charset="0"/>
                      </a:endParaRPr>
                    </a:p>
                  </a:txBody>
                  <a:tcPr/>
                </a:tc>
                <a:tc>
                  <a:txBody>
                    <a:bodyPr/>
                    <a:lstStyle/>
                    <a:p>
                      <a:r>
                        <a:rPr kumimoji="1" lang="ja-JP" altLang="en-US" sz="2000" b="1" dirty="0"/>
                        <a:t>動いているプロセスの一覧を表示する（</a:t>
                      </a:r>
                      <a:r>
                        <a:rPr kumimoji="1" lang="en-US" altLang="ja-JP" sz="2000" b="1" dirty="0"/>
                        <a:t>q</a:t>
                      </a:r>
                      <a:r>
                        <a:rPr kumimoji="1" lang="ja-JP" altLang="en-US" sz="2000" b="1" dirty="0"/>
                        <a:t>で終了）</a:t>
                      </a:r>
                    </a:p>
                  </a:txBody>
                  <a:tcPr/>
                </a:tc>
                <a:extLst>
                  <a:ext uri="{0D108BD9-81ED-4DB2-BD59-A6C34878D82A}">
                    <a16:rowId xmlns="" xmlns:a16="http://schemas.microsoft.com/office/drawing/2014/main" val="2550240164"/>
                  </a:ext>
                </a:extLst>
              </a:tr>
              <a:tr h="370840">
                <a:tc>
                  <a:txBody>
                    <a:bodyPr/>
                    <a:lstStyle/>
                    <a:p>
                      <a:r>
                        <a:rPr kumimoji="1" lang="en-US" altLang="ja-JP" sz="2000" b="1" dirty="0" err="1">
                          <a:latin typeface="Courier New" panose="02070309020205020404" pitchFamily="49" charset="0"/>
                          <a:cs typeface="Courier New" panose="02070309020205020404" pitchFamily="49" charset="0"/>
                        </a:rPr>
                        <a:t>pwd</a:t>
                      </a:r>
                      <a:endParaRPr kumimoji="1" lang="en-US" altLang="ja-JP" sz="2000" b="1" dirty="0">
                        <a:latin typeface="Courier New" panose="02070309020205020404" pitchFamily="49" charset="0"/>
                        <a:cs typeface="Courier New" panose="02070309020205020404" pitchFamily="49" charset="0"/>
                      </a:endParaRPr>
                    </a:p>
                  </a:txBody>
                  <a:tcPr/>
                </a:tc>
                <a:tc>
                  <a:txBody>
                    <a:bodyPr/>
                    <a:lstStyle/>
                    <a:p>
                      <a:r>
                        <a:rPr kumimoji="1" lang="ja-JP" altLang="en-US" sz="2000" b="1" dirty="0"/>
                        <a:t>カレントディレクトリのパスを表示する</a:t>
                      </a:r>
                      <a:endParaRPr kumimoji="1" lang="en-US" altLang="ja-JP" sz="2000" b="1" dirty="0"/>
                    </a:p>
                  </a:txBody>
                  <a:tcPr/>
                </a:tc>
                <a:extLst>
                  <a:ext uri="{0D108BD9-81ED-4DB2-BD59-A6C34878D82A}">
                    <a16:rowId xmlns="" xmlns:a16="http://schemas.microsoft.com/office/drawing/2014/main" val="1664345645"/>
                  </a:ext>
                </a:extLst>
              </a:tr>
              <a:tr h="370840">
                <a:tc>
                  <a:txBody>
                    <a:bodyPr/>
                    <a:lstStyle/>
                    <a:p>
                      <a:r>
                        <a:rPr kumimoji="1" lang="en-US" altLang="ja-JP" sz="2000" b="1" dirty="0">
                          <a:latin typeface="Courier New" panose="02070309020205020404" pitchFamily="49" charset="0"/>
                          <a:cs typeface="Courier New" panose="02070309020205020404" pitchFamily="49" charset="0"/>
                        </a:rPr>
                        <a:t>ls</a:t>
                      </a:r>
                    </a:p>
                  </a:txBody>
                  <a:tcPr/>
                </a:tc>
                <a:tc>
                  <a:txBody>
                    <a:bodyPr/>
                    <a:lstStyle/>
                    <a:p>
                      <a:r>
                        <a:rPr kumimoji="1" lang="ja-JP" altLang="en-US" sz="2000" b="1" dirty="0"/>
                        <a:t>カレントディレクトリの内容を表示する</a:t>
                      </a:r>
                    </a:p>
                  </a:txBody>
                  <a:tcPr/>
                </a:tc>
                <a:extLst>
                  <a:ext uri="{0D108BD9-81ED-4DB2-BD59-A6C34878D82A}">
                    <a16:rowId xmlns="" xmlns:a16="http://schemas.microsoft.com/office/drawing/2014/main" val="10003"/>
                  </a:ext>
                </a:extLst>
              </a:tr>
              <a:tr h="370840">
                <a:tc>
                  <a:txBody>
                    <a:bodyPr/>
                    <a:lstStyle/>
                    <a:p>
                      <a:r>
                        <a:rPr kumimoji="1" lang="en-US" altLang="ja-JP" sz="2000" b="1" dirty="0">
                          <a:latin typeface="Courier New" panose="02070309020205020404" pitchFamily="49" charset="0"/>
                          <a:cs typeface="Courier New" panose="02070309020205020404" pitchFamily="49" charset="0"/>
                        </a:rPr>
                        <a:t>cd</a:t>
                      </a:r>
                    </a:p>
                  </a:txBody>
                  <a:tcPr/>
                </a:tc>
                <a:tc>
                  <a:txBody>
                    <a:bodyPr/>
                    <a:lstStyle/>
                    <a:p>
                      <a:r>
                        <a:rPr kumimoji="1" lang="ja-JP" altLang="en-US" sz="2000" b="1" dirty="0"/>
                        <a:t>別のディレクトリに移動する</a:t>
                      </a:r>
                    </a:p>
                  </a:txBody>
                  <a:tcPr/>
                </a:tc>
                <a:extLst>
                  <a:ext uri="{0D108BD9-81ED-4DB2-BD59-A6C34878D82A}">
                    <a16:rowId xmlns="" xmlns:a16="http://schemas.microsoft.com/office/drawing/2014/main" val="10004"/>
                  </a:ext>
                </a:extLst>
              </a:tr>
              <a:tr h="370840">
                <a:tc>
                  <a:txBody>
                    <a:bodyPr/>
                    <a:lstStyle/>
                    <a:p>
                      <a:r>
                        <a:rPr kumimoji="1" lang="en-US" altLang="ja-JP" sz="2000" b="1" dirty="0" err="1">
                          <a:latin typeface="Courier New" panose="02070309020205020404" pitchFamily="49" charset="0"/>
                          <a:cs typeface="Courier New" panose="02070309020205020404" pitchFamily="49" charset="0"/>
                        </a:rPr>
                        <a:t>mkdir</a:t>
                      </a:r>
                      <a:r>
                        <a:rPr kumimoji="1" lang="en-US" altLang="ja-JP" sz="2000" b="1" dirty="0">
                          <a:latin typeface="Courier New" panose="02070309020205020404" pitchFamily="49" charset="0"/>
                          <a:cs typeface="Courier New" panose="02070309020205020404" pitchFamily="49" charset="0"/>
                        </a:rPr>
                        <a:t> &lt;</a:t>
                      </a:r>
                      <a:r>
                        <a:rPr kumimoji="1" lang="ja-JP" altLang="en-US" sz="2000" b="1" dirty="0">
                          <a:latin typeface="Courier New" panose="02070309020205020404" pitchFamily="49" charset="0"/>
                          <a:cs typeface="Courier New" panose="02070309020205020404" pitchFamily="49" charset="0"/>
                        </a:rPr>
                        <a:t>ディレクトリ名</a:t>
                      </a:r>
                      <a:r>
                        <a:rPr kumimoji="1" lang="en-US" altLang="ja-JP" sz="2000" b="1" dirty="0">
                          <a:latin typeface="Courier New" panose="02070309020205020404" pitchFamily="49" charset="0"/>
                          <a:cs typeface="Courier New" panose="02070309020205020404" pitchFamily="49" charset="0"/>
                        </a:rPr>
                        <a:t>&gt;</a:t>
                      </a:r>
                    </a:p>
                  </a:txBody>
                  <a:tcPr/>
                </a:tc>
                <a:tc>
                  <a:txBody>
                    <a:bodyPr/>
                    <a:lstStyle/>
                    <a:p>
                      <a:r>
                        <a:rPr kumimoji="1" lang="ja-JP" altLang="en-US" sz="2000" b="1" dirty="0"/>
                        <a:t>新しいディレクトリを作成する</a:t>
                      </a:r>
                    </a:p>
                  </a:txBody>
                  <a:tcPr/>
                </a:tc>
                <a:extLst>
                  <a:ext uri="{0D108BD9-81ED-4DB2-BD59-A6C34878D82A}">
                    <a16:rowId xmlns="" xmlns:a16="http://schemas.microsoft.com/office/drawing/2014/main" val="10006"/>
                  </a:ext>
                </a:extLst>
              </a:tr>
              <a:tr h="370840">
                <a:tc>
                  <a:txBody>
                    <a:bodyPr/>
                    <a:lstStyle/>
                    <a:p>
                      <a:r>
                        <a:rPr kumimoji="1" lang="en-US" altLang="ja-JP" sz="2000" b="1" dirty="0" err="1">
                          <a:latin typeface="Courier New" panose="02070309020205020404" pitchFamily="49" charset="0"/>
                          <a:cs typeface="Courier New" panose="02070309020205020404" pitchFamily="49" charset="0"/>
                        </a:rPr>
                        <a:t>cp</a:t>
                      </a:r>
                      <a:r>
                        <a:rPr kumimoji="1" lang="en-US" altLang="ja-JP" sz="2000" b="1" dirty="0">
                          <a:latin typeface="Courier New" panose="02070309020205020404" pitchFamily="49" charset="0"/>
                          <a:cs typeface="Courier New" panose="02070309020205020404" pitchFamily="49" charset="0"/>
                        </a:rPr>
                        <a:t> &lt;</a:t>
                      </a:r>
                      <a:r>
                        <a:rPr kumimoji="1" lang="ja-JP" altLang="en-US" sz="2000" b="1" dirty="0">
                          <a:latin typeface="Courier New" panose="02070309020205020404" pitchFamily="49" charset="0"/>
                          <a:cs typeface="Courier New" panose="02070309020205020404" pitchFamily="49" charset="0"/>
                        </a:rPr>
                        <a:t>ファイル</a:t>
                      </a:r>
                      <a:r>
                        <a:rPr kumimoji="1" lang="en-US" altLang="ja-JP" sz="2000" b="1" dirty="0">
                          <a:latin typeface="Courier New" panose="02070309020205020404" pitchFamily="49" charset="0"/>
                          <a:cs typeface="Courier New" panose="02070309020205020404" pitchFamily="49" charset="0"/>
                        </a:rPr>
                        <a:t>/</a:t>
                      </a:r>
                      <a:r>
                        <a:rPr kumimoji="1" lang="ja-JP" altLang="en-US" sz="2000" b="1" dirty="0">
                          <a:latin typeface="Courier New" panose="02070309020205020404" pitchFamily="49" charset="0"/>
                          <a:cs typeface="Courier New" panose="02070309020205020404" pitchFamily="49" charset="0"/>
                        </a:rPr>
                        <a:t>ディレクトリ名</a:t>
                      </a:r>
                      <a:r>
                        <a:rPr kumimoji="1" lang="en-US" altLang="ja-JP" sz="2000" b="1" dirty="0">
                          <a:latin typeface="Courier New" panose="02070309020205020404" pitchFamily="49" charset="0"/>
                          <a:cs typeface="Courier New" panose="02070309020205020404" pitchFamily="49" charset="0"/>
                        </a:rPr>
                        <a:t>&gt;</a:t>
                      </a:r>
                    </a:p>
                  </a:txBody>
                  <a:tcPr/>
                </a:tc>
                <a:tc>
                  <a:txBody>
                    <a:bodyPr/>
                    <a:lstStyle/>
                    <a:p>
                      <a:r>
                        <a:rPr kumimoji="1" lang="ja-JP" altLang="en-US" sz="2000" b="1" dirty="0"/>
                        <a:t>ファイルをコピーする</a:t>
                      </a:r>
                    </a:p>
                  </a:txBody>
                  <a:tcPr/>
                </a:tc>
                <a:extLst>
                  <a:ext uri="{0D108BD9-81ED-4DB2-BD59-A6C34878D82A}">
                    <a16:rowId xmlns="" xmlns:a16="http://schemas.microsoft.com/office/drawing/2014/main" val="10007"/>
                  </a:ext>
                </a:extLst>
              </a:tr>
              <a:tr h="370840">
                <a:tc>
                  <a:txBody>
                    <a:bodyPr/>
                    <a:lstStyle/>
                    <a:p>
                      <a:r>
                        <a:rPr kumimoji="1" lang="en-US" altLang="ja-JP" sz="2000" b="1" dirty="0">
                          <a:latin typeface="Courier New" panose="02070309020205020404" pitchFamily="49" charset="0"/>
                          <a:cs typeface="Courier New" panose="02070309020205020404" pitchFamily="49" charset="0"/>
                        </a:rPr>
                        <a:t>mv</a:t>
                      </a:r>
                      <a:r>
                        <a:rPr kumimoji="1" lang="ja-JP" altLang="en-US" sz="2000" b="1" dirty="0">
                          <a:latin typeface="Courier New" panose="02070309020205020404" pitchFamily="49" charset="0"/>
                          <a:cs typeface="Courier New" panose="02070309020205020404" pitchFamily="49" charset="0"/>
                        </a:rPr>
                        <a:t> </a:t>
                      </a:r>
                      <a:r>
                        <a:rPr kumimoji="1" lang="en-US" altLang="ja-JP" sz="2000" b="1" dirty="0">
                          <a:latin typeface="Courier New" panose="02070309020205020404" pitchFamily="49" charset="0"/>
                          <a:cs typeface="Courier New" panose="02070309020205020404" pitchFamily="49" charset="0"/>
                        </a:rPr>
                        <a:t>&lt;</a:t>
                      </a:r>
                      <a:r>
                        <a:rPr kumimoji="1" lang="ja-JP" altLang="en-US" sz="2000" b="1" dirty="0">
                          <a:latin typeface="Courier New" panose="02070309020205020404" pitchFamily="49" charset="0"/>
                          <a:cs typeface="Courier New" panose="02070309020205020404" pitchFamily="49" charset="0"/>
                        </a:rPr>
                        <a:t>ファイル</a:t>
                      </a:r>
                      <a:r>
                        <a:rPr kumimoji="1" lang="en-US" altLang="ja-JP" sz="2000" b="1" dirty="0">
                          <a:latin typeface="Courier New" panose="02070309020205020404" pitchFamily="49" charset="0"/>
                          <a:cs typeface="Courier New" panose="02070309020205020404" pitchFamily="49" charset="0"/>
                        </a:rPr>
                        <a:t>/</a:t>
                      </a:r>
                      <a:r>
                        <a:rPr kumimoji="1" lang="ja-JP" altLang="en-US" sz="2000" b="1" dirty="0">
                          <a:latin typeface="Courier New" panose="02070309020205020404" pitchFamily="49" charset="0"/>
                          <a:cs typeface="Courier New" panose="02070309020205020404" pitchFamily="49" charset="0"/>
                        </a:rPr>
                        <a:t>ディレクトリ名</a:t>
                      </a:r>
                      <a:r>
                        <a:rPr kumimoji="1" lang="en-US" altLang="ja-JP" sz="2000" b="1" dirty="0">
                          <a:latin typeface="Courier New" panose="02070309020205020404" pitchFamily="49" charset="0"/>
                          <a:cs typeface="Courier New" panose="02070309020205020404" pitchFamily="49" charset="0"/>
                        </a:rPr>
                        <a:t>&gt;</a:t>
                      </a:r>
                    </a:p>
                  </a:txBody>
                  <a:tcPr/>
                </a:tc>
                <a:tc>
                  <a:txBody>
                    <a:bodyPr/>
                    <a:lstStyle/>
                    <a:p>
                      <a:r>
                        <a:rPr kumimoji="1" lang="ja-JP" altLang="en-US" sz="2000" b="1" dirty="0"/>
                        <a:t>ファイルを移動する</a:t>
                      </a:r>
                    </a:p>
                  </a:txBody>
                  <a:tcPr/>
                </a:tc>
                <a:extLst>
                  <a:ext uri="{0D108BD9-81ED-4DB2-BD59-A6C34878D82A}">
                    <a16:rowId xmlns="" xmlns:a16="http://schemas.microsoft.com/office/drawing/2014/main" val="10008"/>
                  </a:ext>
                </a:extLst>
              </a:tr>
              <a:tr h="370840">
                <a:tc>
                  <a:txBody>
                    <a:bodyPr/>
                    <a:lstStyle/>
                    <a:p>
                      <a:r>
                        <a:rPr kumimoji="1" lang="en-US" altLang="ja-JP" sz="2000" b="1" dirty="0" err="1">
                          <a:latin typeface="Courier New" panose="02070309020205020404" pitchFamily="49" charset="0"/>
                          <a:cs typeface="Courier New" panose="02070309020205020404" pitchFamily="49" charset="0"/>
                        </a:rPr>
                        <a:t>nano</a:t>
                      </a:r>
                      <a:r>
                        <a:rPr kumimoji="1" lang="en-US" altLang="ja-JP" sz="2000" b="1" dirty="0">
                          <a:latin typeface="Courier New" panose="02070309020205020404" pitchFamily="49" charset="0"/>
                          <a:cs typeface="Courier New" panose="02070309020205020404" pitchFamily="49" charset="0"/>
                        </a:rPr>
                        <a:t> &lt;</a:t>
                      </a:r>
                      <a:r>
                        <a:rPr kumimoji="1" lang="ja-JP" altLang="en-US" sz="2000" b="1" dirty="0">
                          <a:latin typeface="Courier New" panose="02070309020205020404" pitchFamily="49" charset="0"/>
                          <a:cs typeface="Courier New" panose="02070309020205020404" pitchFamily="49" charset="0"/>
                        </a:rPr>
                        <a:t>ファイル名</a:t>
                      </a:r>
                      <a:r>
                        <a:rPr kumimoji="1" lang="en-US" altLang="ja-JP" sz="2000" b="1" dirty="0">
                          <a:latin typeface="Courier New" panose="02070309020205020404" pitchFamily="49" charset="0"/>
                          <a:cs typeface="Courier New" panose="02070309020205020404" pitchFamily="49" charset="0"/>
                        </a:rPr>
                        <a:t>&gt;</a:t>
                      </a:r>
                    </a:p>
                  </a:txBody>
                  <a:tcPr/>
                </a:tc>
                <a:tc>
                  <a:txBody>
                    <a:bodyPr/>
                    <a:lstStyle/>
                    <a:p>
                      <a:r>
                        <a:rPr kumimoji="1" lang="ja-JP" altLang="en-US" sz="2000" b="1" dirty="0"/>
                        <a:t>エディターを開く（</a:t>
                      </a:r>
                      <a:r>
                        <a:rPr kumimoji="1" lang="en-US" altLang="ja-JP" sz="2000" b="1" dirty="0" err="1"/>
                        <a:t>Ctrl+x</a:t>
                      </a:r>
                      <a:r>
                        <a:rPr kumimoji="1" lang="ja-JP" altLang="en-US" sz="2000" b="1" dirty="0"/>
                        <a:t>で終了）</a:t>
                      </a:r>
                    </a:p>
                  </a:txBody>
                  <a:tcPr/>
                </a:tc>
                <a:extLst>
                  <a:ext uri="{0D108BD9-81ED-4DB2-BD59-A6C34878D82A}">
                    <a16:rowId xmlns="" xmlns:a16="http://schemas.microsoft.com/office/drawing/2014/main" val="10009"/>
                  </a:ext>
                </a:extLst>
              </a:tr>
              <a:tr h="370840">
                <a:tc>
                  <a:txBody>
                    <a:bodyPr/>
                    <a:lstStyle/>
                    <a:p>
                      <a:r>
                        <a:rPr kumimoji="1" lang="en-US" altLang="ja-JP" sz="2000" b="1" dirty="0">
                          <a:latin typeface="Courier New" panose="02070309020205020404" pitchFamily="49" charset="0"/>
                          <a:cs typeface="Courier New" panose="02070309020205020404" pitchFamily="49" charset="0"/>
                        </a:rPr>
                        <a:t>less &lt;</a:t>
                      </a:r>
                      <a:r>
                        <a:rPr kumimoji="1" lang="ja-JP" altLang="en-US" sz="2000" b="1" dirty="0">
                          <a:latin typeface="Courier New" panose="02070309020205020404" pitchFamily="49" charset="0"/>
                          <a:cs typeface="Courier New" panose="02070309020205020404" pitchFamily="49" charset="0"/>
                        </a:rPr>
                        <a:t>ファイル名</a:t>
                      </a:r>
                      <a:r>
                        <a:rPr kumimoji="1" lang="en-US" altLang="ja-JP" sz="2000" b="1" dirty="0">
                          <a:latin typeface="Courier New" panose="02070309020205020404" pitchFamily="49" charset="0"/>
                          <a:cs typeface="Courier New" panose="02070309020205020404" pitchFamily="49" charset="0"/>
                        </a:rPr>
                        <a:t>&gt;</a:t>
                      </a:r>
                      <a:endParaRPr kumimoji="1" lang="ja-JP" altLang="en-US" sz="2000" b="1" dirty="0">
                        <a:latin typeface="Courier New" panose="02070309020205020404" pitchFamily="49" charset="0"/>
                        <a:cs typeface="Courier New" panose="02070309020205020404" pitchFamily="49" charset="0"/>
                      </a:endParaRPr>
                    </a:p>
                  </a:txBody>
                  <a:tcPr/>
                </a:tc>
                <a:tc>
                  <a:txBody>
                    <a:bodyPr/>
                    <a:lstStyle/>
                    <a:p>
                      <a:r>
                        <a:rPr kumimoji="1" lang="ja-JP" altLang="en-US" sz="2000" b="1" dirty="0"/>
                        <a:t>ファイルの内容を表示する</a:t>
                      </a:r>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54776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E5A87FED-E73F-4396-AFDD-DB050CDDAABB}"/>
              </a:ext>
            </a:extLst>
          </p:cNvPr>
          <p:cNvSpPr>
            <a:spLocks noGrp="1"/>
          </p:cNvSpPr>
          <p:nvPr>
            <p:ph type="title"/>
          </p:nvPr>
        </p:nvSpPr>
        <p:spPr/>
        <p:txBody>
          <a:bodyPr/>
          <a:lstStyle/>
          <a:p>
            <a:r>
              <a:rPr kumimoji="1" lang="en-US" altLang="ja-JP" dirty="0"/>
              <a:t>Linux</a:t>
            </a:r>
            <a:r>
              <a:rPr lang="ja-JP" altLang="en-US" dirty="0"/>
              <a:t>のディレクトリの中を彷徨ってみる</a:t>
            </a:r>
            <a:endParaRPr kumimoji="1" lang="ja-JP" altLang="en-US" dirty="0"/>
          </a:p>
        </p:txBody>
      </p:sp>
      <p:sp>
        <p:nvSpPr>
          <p:cNvPr id="4" name="スライド番号プレースホルダー 3">
            <a:extLst>
              <a:ext uri="{FF2B5EF4-FFF2-40B4-BE49-F238E27FC236}">
                <a16:creationId xmlns="" xmlns:a16="http://schemas.microsoft.com/office/drawing/2014/main" id="{8662232E-D8EF-40B1-BF61-8F2F90F4E887}"/>
              </a:ext>
            </a:extLst>
          </p:cNvPr>
          <p:cNvSpPr>
            <a:spLocks noGrp="1"/>
          </p:cNvSpPr>
          <p:nvPr>
            <p:ph type="sldNum" sz="quarter" idx="12"/>
          </p:nvPr>
        </p:nvSpPr>
        <p:spPr/>
        <p:txBody>
          <a:bodyPr/>
          <a:lstStyle/>
          <a:p>
            <a:fld id="{8AEBDCA3-918C-4541-BF84-4F93CF1796EA}" type="slidenum">
              <a:rPr kumimoji="1" lang="ja-JP" altLang="en-US" smtClean="0"/>
              <a:t>12</a:t>
            </a:fld>
            <a:endParaRPr kumimoji="1" lang="ja-JP" altLang="en-US"/>
          </a:p>
        </p:txBody>
      </p:sp>
      <p:graphicFrame>
        <p:nvGraphicFramePr>
          <p:cNvPr id="5" name="表 4">
            <a:extLst>
              <a:ext uri="{FF2B5EF4-FFF2-40B4-BE49-F238E27FC236}">
                <a16:creationId xmlns="" xmlns:a16="http://schemas.microsoft.com/office/drawing/2014/main" id="{893A18C7-ED96-40D9-928B-B703139E98CF}"/>
              </a:ext>
            </a:extLst>
          </p:cNvPr>
          <p:cNvGraphicFramePr>
            <a:graphicFrameLocks noGrp="1"/>
          </p:cNvGraphicFramePr>
          <p:nvPr>
            <p:extLst>
              <p:ext uri="{D42A27DB-BD31-4B8C-83A1-F6EECF244321}">
                <p14:modId xmlns:p14="http://schemas.microsoft.com/office/powerpoint/2010/main" val="1004688582"/>
              </p:ext>
            </p:extLst>
          </p:nvPr>
        </p:nvGraphicFramePr>
        <p:xfrm>
          <a:off x="1905721" y="1279528"/>
          <a:ext cx="8380557" cy="5259384"/>
        </p:xfrm>
        <a:graphic>
          <a:graphicData uri="http://schemas.openxmlformats.org/drawingml/2006/table">
            <a:tbl>
              <a:tblPr firstRow="1" bandRow="1">
                <a:tableStyleId>{B301B821-A1FF-4177-AEE7-76D212191A09}</a:tableStyleId>
              </a:tblPr>
              <a:tblGrid>
                <a:gridCol w="1446702">
                  <a:extLst>
                    <a:ext uri="{9D8B030D-6E8A-4147-A177-3AD203B41FA5}">
                      <a16:colId xmlns="" xmlns:a16="http://schemas.microsoft.com/office/drawing/2014/main" val="3243247301"/>
                    </a:ext>
                  </a:extLst>
                </a:gridCol>
                <a:gridCol w="6933855">
                  <a:extLst>
                    <a:ext uri="{9D8B030D-6E8A-4147-A177-3AD203B41FA5}">
                      <a16:colId xmlns="" xmlns:a16="http://schemas.microsoft.com/office/drawing/2014/main" val="2951377860"/>
                    </a:ext>
                  </a:extLst>
                </a:gridCol>
              </a:tblGrid>
              <a:tr h="87362">
                <a:tc>
                  <a:txBody>
                    <a:bodyPr/>
                    <a:lstStyle/>
                    <a:p>
                      <a:r>
                        <a:rPr lang="ja-JP" altLang="en-US" sz="1600" b="1" dirty="0"/>
                        <a:t>ディレクトリ</a:t>
                      </a:r>
                    </a:p>
                  </a:txBody>
                  <a:tcPr marL="48348" marR="48348" marT="24174" marB="24174" anchor="ctr"/>
                </a:tc>
                <a:tc>
                  <a:txBody>
                    <a:bodyPr/>
                    <a:lstStyle/>
                    <a:p>
                      <a:r>
                        <a:rPr lang="ja-JP" altLang="en-US" sz="1600" b="1" dirty="0"/>
                        <a:t>内容</a:t>
                      </a:r>
                    </a:p>
                  </a:txBody>
                  <a:tcPr marL="48348" marR="48348" marT="24174" marB="24174" anchor="ctr"/>
                </a:tc>
                <a:extLst>
                  <a:ext uri="{0D108BD9-81ED-4DB2-BD59-A6C34878D82A}">
                    <a16:rowId xmlns="" xmlns:a16="http://schemas.microsoft.com/office/drawing/2014/main" val="716619478"/>
                  </a:ext>
                </a:extLst>
              </a:tr>
              <a:tr h="87362">
                <a:tc>
                  <a:txBody>
                    <a:bodyPr/>
                    <a:lstStyle/>
                    <a:p>
                      <a:r>
                        <a:rPr lang="en-US" sz="1600" b="1" dirty="0">
                          <a:latin typeface="Courier New" panose="02070309020205020404" pitchFamily="49" charset="0"/>
                          <a:cs typeface="Courier New" panose="02070309020205020404" pitchFamily="49" charset="0"/>
                        </a:rPr>
                        <a:t>bin</a:t>
                      </a:r>
                    </a:p>
                  </a:txBody>
                  <a:tcPr marL="48348" marR="48348" marT="24174" marB="24174" anchor="ctr"/>
                </a:tc>
                <a:tc>
                  <a:txBody>
                    <a:bodyPr/>
                    <a:lstStyle/>
                    <a:p>
                      <a:r>
                        <a:rPr lang="ja-JP" altLang="en-US" sz="1600" b="1"/>
                        <a:t>基本的なコマンドバイナリ</a:t>
                      </a:r>
                    </a:p>
                  </a:txBody>
                  <a:tcPr marL="48348" marR="48348" marT="24174" marB="24174" anchor="ctr"/>
                </a:tc>
                <a:extLst>
                  <a:ext uri="{0D108BD9-81ED-4DB2-BD59-A6C34878D82A}">
                    <a16:rowId xmlns="" xmlns:a16="http://schemas.microsoft.com/office/drawing/2014/main" val="1746085011"/>
                  </a:ext>
                </a:extLst>
              </a:tr>
              <a:tr h="87362">
                <a:tc>
                  <a:txBody>
                    <a:bodyPr/>
                    <a:lstStyle/>
                    <a:p>
                      <a:r>
                        <a:rPr lang="en-US" sz="1600" b="1" dirty="0">
                          <a:latin typeface="Courier New" panose="02070309020205020404" pitchFamily="49" charset="0"/>
                          <a:cs typeface="Courier New" panose="02070309020205020404" pitchFamily="49" charset="0"/>
                        </a:rPr>
                        <a:t>boot</a:t>
                      </a:r>
                    </a:p>
                  </a:txBody>
                  <a:tcPr marL="48348" marR="48348" marT="24174" marB="24174" anchor="ctr"/>
                </a:tc>
                <a:tc>
                  <a:txBody>
                    <a:bodyPr/>
                    <a:lstStyle/>
                    <a:p>
                      <a:r>
                        <a:rPr lang="ja-JP" altLang="en-US" sz="1600" b="1"/>
                        <a:t>ブートローダのスタティックなファイル</a:t>
                      </a:r>
                    </a:p>
                  </a:txBody>
                  <a:tcPr marL="48348" marR="48348" marT="24174" marB="24174" anchor="ctr"/>
                </a:tc>
                <a:extLst>
                  <a:ext uri="{0D108BD9-81ED-4DB2-BD59-A6C34878D82A}">
                    <a16:rowId xmlns="" xmlns:a16="http://schemas.microsoft.com/office/drawing/2014/main" val="3408899715"/>
                  </a:ext>
                </a:extLst>
              </a:tr>
              <a:tr h="87362">
                <a:tc>
                  <a:txBody>
                    <a:bodyPr/>
                    <a:lstStyle/>
                    <a:p>
                      <a:r>
                        <a:rPr lang="en-US" sz="1600" b="1" dirty="0">
                          <a:latin typeface="Courier New" panose="02070309020205020404" pitchFamily="49" charset="0"/>
                          <a:cs typeface="Courier New" panose="02070309020205020404" pitchFamily="49" charset="0"/>
                        </a:rPr>
                        <a:t>dev</a:t>
                      </a:r>
                    </a:p>
                  </a:txBody>
                  <a:tcPr marL="48348" marR="48348" marT="24174" marB="24174" anchor="ctr"/>
                </a:tc>
                <a:tc>
                  <a:txBody>
                    <a:bodyPr/>
                    <a:lstStyle/>
                    <a:p>
                      <a:r>
                        <a:rPr lang="ja-JP" altLang="en-US" sz="1600" b="1"/>
                        <a:t>デバイスファイル</a:t>
                      </a:r>
                    </a:p>
                  </a:txBody>
                  <a:tcPr marL="48348" marR="48348" marT="24174" marB="24174" anchor="ctr"/>
                </a:tc>
                <a:extLst>
                  <a:ext uri="{0D108BD9-81ED-4DB2-BD59-A6C34878D82A}">
                    <a16:rowId xmlns="" xmlns:a16="http://schemas.microsoft.com/office/drawing/2014/main" val="984233385"/>
                  </a:ext>
                </a:extLst>
              </a:tr>
              <a:tr h="87362">
                <a:tc>
                  <a:txBody>
                    <a:bodyPr/>
                    <a:lstStyle/>
                    <a:p>
                      <a:r>
                        <a:rPr lang="en-US" sz="1600" b="1" dirty="0" err="1">
                          <a:latin typeface="Courier New" panose="02070309020205020404" pitchFamily="49" charset="0"/>
                          <a:cs typeface="Courier New" panose="02070309020205020404" pitchFamily="49" charset="0"/>
                        </a:rPr>
                        <a:t>etc</a:t>
                      </a:r>
                      <a:endParaRPr lang="en-US" sz="1600" b="1" dirty="0">
                        <a:latin typeface="Courier New" panose="02070309020205020404" pitchFamily="49" charset="0"/>
                        <a:cs typeface="Courier New" panose="02070309020205020404" pitchFamily="49" charset="0"/>
                      </a:endParaRPr>
                    </a:p>
                  </a:txBody>
                  <a:tcPr marL="48348" marR="48348" marT="24174" marB="24174" anchor="ctr"/>
                </a:tc>
                <a:tc>
                  <a:txBody>
                    <a:bodyPr/>
                    <a:lstStyle/>
                    <a:p>
                      <a:r>
                        <a:rPr lang="ja-JP" altLang="en-US" sz="1600" b="1" dirty="0"/>
                        <a:t>ホスト固有のシステム設定</a:t>
                      </a:r>
                    </a:p>
                  </a:txBody>
                  <a:tcPr marL="48348" marR="48348" marT="24174" marB="24174" anchor="ctr"/>
                </a:tc>
                <a:extLst>
                  <a:ext uri="{0D108BD9-81ED-4DB2-BD59-A6C34878D82A}">
                    <a16:rowId xmlns="" xmlns:a16="http://schemas.microsoft.com/office/drawing/2014/main" val="3305990396"/>
                  </a:ext>
                </a:extLst>
              </a:tr>
              <a:tr h="87362">
                <a:tc>
                  <a:txBody>
                    <a:bodyPr/>
                    <a:lstStyle/>
                    <a:p>
                      <a:r>
                        <a:rPr lang="en-US" sz="1600" b="1" dirty="0">
                          <a:latin typeface="Courier New" panose="02070309020205020404" pitchFamily="49" charset="0"/>
                          <a:cs typeface="Courier New" panose="02070309020205020404" pitchFamily="49" charset="0"/>
                        </a:rPr>
                        <a:t>home</a:t>
                      </a:r>
                    </a:p>
                  </a:txBody>
                  <a:tcPr marL="48348" marR="48348" marT="24174" marB="24174" anchor="ctr"/>
                </a:tc>
                <a:tc>
                  <a:txBody>
                    <a:bodyPr/>
                    <a:lstStyle/>
                    <a:p>
                      <a:r>
                        <a:rPr lang="ja-JP" altLang="en-US" sz="1600" b="1"/>
                        <a:t>ユーザのホームディレクトリ</a:t>
                      </a:r>
                    </a:p>
                  </a:txBody>
                  <a:tcPr marL="48348" marR="48348" marT="24174" marB="24174" anchor="ctr"/>
                </a:tc>
                <a:extLst>
                  <a:ext uri="{0D108BD9-81ED-4DB2-BD59-A6C34878D82A}">
                    <a16:rowId xmlns="" xmlns:a16="http://schemas.microsoft.com/office/drawing/2014/main" val="1719053667"/>
                  </a:ext>
                </a:extLst>
              </a:tr>
              <a:tr h="87362">
                <a:tc>
                  <a:txBody>
                    <a:bodyPr/>
                    <a:lstStyle/>
                    <a:p>
                      <a:r>
                        <a:rPr lang="en-US" sz="1600" b="1" dirty="0">
                          <a:latin typeface="Courier New" panose="02070309020205020404" pitchFamily="49" charset="0"/>
                          <a:cs typeface="Courier New" panose="02070309020205020404" pitchFamily="49" charset="0"/>
                        </a:rPr>
                        <a:t>lib</a:t>
                      </a:r>
                    </a:p>
                  </a:txBody>
                  <a:tcPr marL="48348" marR="48348" marT="24174" marB="24174" anchor="ctr"/>
                </a:tc>
                <a:tc>
                  <a:txBody>
                    <a:bodyPr/>
                    <a:lstStyle/>
                    <a:p>
                      <a:r>
                        <a:rPr lang="ja-JP" altLang="en-US" sz="1600" b="1" dirty="0"/>
                        <a:t>基本的な共有ライブラリとカーネルモジュール</a:t>
                      </a:r>
                    </a:p>
                  </a:txBody>
                  <a:tcPr marL="48348" marR="48348" marT="24174" marB="24174" anchor="ctr"/>
                </a:tc>
                <a:extLst>
                  <a:ext uri="{0D108BD9-81ED-4DB2-BD59-A6C34878D82A}">
                    <a16:rowId xmlns="" xmlns:a16="http://schemas.microsoft.com/office/drawing/2014/main" val="3377999216"/>
                  </a:ext>
                </a:extLst>
              </a:tr>
              <a:tr h="87362">
                <a:tc>
                  <a:txBody>
                    <a:bodyPr/>
                    <a:lstStyle/>
                    <a:p>
                      <a:r>
                        <a:rPr lang="en-US" sz="1600" b="1" dirty="0">
                          <a:latin typeface="Courier New" panose="02070309020205020404" pitchFamily="49" charset="0"/>
                          <a:cs typeface="Courier New" panose="02070309020205020404" pitchFamily="49" charset="0"/>
                        </a:rPr>
                        <a:t>media</a:t>
                      </a:r>
                    </a:p>
                  </a:txBody>
                  <a:tcPr marL="48348" marR="48348" marT="24174" marB="24174" anchor="ctr"/>
                </a:tc>
                <a:tc>
                  <a:txBody>
                    <a:bodyPr/>
                    <a:lstStyle/>
                    <a:p>
                      <a:r>
                        <a:rPr lang="ja-JP" altLang="en-US" sz="1600" b="1"/>
                        <a:t>取替え可能なメディア用のマウントポイントを含む</a:t>
                      </a:r>
                    </a:p>
                  </a:txBody>
                  <a:tcPr marL="48348" marR="48348" marT="24174" marB="24174" anchor="ctr"/>
                </a:tc>
                <a:extLst>
                  <a:ext uri="{0D108BD9-81ED-4DB2-BD59-A6C34878D82A}">
                    <a16:rowId xmlns="" xmlns:a16="http://schemas.microsoft.com/office/drawing/2014/main" val="2322299225"/>
                  </a:ext>
                </a:extLst>
              </a:tr>
              <a:tr h="87362">
                <a:tc>
                  <a:txBody>
                    <a:bodyPr/>
                    <a:lstStyle/>
                    <a:p>
                      <a:r>
                        <a:rPr lang="en-US" sz="1600" b="1" dirty="0" err="1">
                          <a:latin typeface="Courier New" panose="02070309020205020404" pitchFamily="49" charset="0"/>
                          <a:cs typeface="Courier New" panose="02070309020205020404" pitchFamily="49" charset="0"/>
                        </a:rPr>
                        <a:t>mnt</a:t>
                      </a:r>
                      <a:endParaRPr lang="en-US" sz="1600" b="1" dirty="0">
                        <a:latin typeface="Courier New" panose="02070309020205020404" pitchFamily="49" charset="0"/>
                        <a:cs typeface="Courier New" panose="02070309020205020404" pitchFamily="49" charset="0"/>
                      </a:endParaRPr>
                    </a:p>
                  </a:txBody>
                  <a:tcPr marL="48348" marR="48348" marT="24174" marB="24174" anchor="ctr"/>
                </a:tc>
                <a:tc>
                  <a:txBody>
                    <a:bodyPr/>
                    <a:lstStyle/>
                    <a:p>
                      <a:r>
                        <a:rPr lang="ja-JP" altLang="en-US" sz="1600" b="1"/>
                        <a:t>ファイルシステムを一時的にマウントするためのポイント</a:t>
                      </a:r>
                    </a:p>
                  </a:txBody>
                  <a:tcPr marL="48348" marR="48348" marT="24174" marB="24174" anchor="ctr"/>
                </a:tc>
                <a:extLst>
                  <a:ext uri="{0D108BD9-81ED-4DB2-BD59-A6C34878D82A}">
                    <a16:rowId xmlns="" xmlns:a16="http://schemas.microsoft.com/office/drawing/2014/main" val="3694353244"/>
                  </a:ext>
                </a:extLst>
              </a:tr>
              <a:tr h="87362">
                <a:tc>
                  <a:txBody>
                    <a:bodyPr/>
                    <a:lstStyle/>
                    <a:p>
                      <a:r>
                        <a:rPr lang="en-US" sz="1600" b="1" dirty="0">
                          <a:latin typeface="Courier New" panose="02070309020205020404" pitchFamily="49" charset="0"/>
                          <a:cs typeface="Courier New" panose="02070309020205020404" pitchFamily="49" charset="0"/>
                        </a:rPr>
                        <a:t>proc</a:t>
                      </a:r>
                    </a:p>
                  </a:txBody>
                  <a:tcPr marL="48348" marR="48348" marT="24174" marB="24174" anchor="ctr"/>
                </a:tc>
                <a:tc>
                  <a:txBody>
                    <a:bodyPr/>
                    <a:lstStyle/>
                    <a:p>
                      <a:r>
                        <a:rPr lang="ja-JP" altLang="en-US" sz="1600" b="1"/>
                        <a:t>システム情報を含む仮想ディレクトリ </a:t>
                      </a:r>
                      <a:r>
                        <a:rPr lang="en-US" altLang="ja-JP" sz="1600" b="1"/>
                        <a:t>(2.4 </a:t>
                      </a:r>
                      <a:r>
                        <a:rPr lang="ja-JP" altLang="en-US" sz="1600" b="1"/>
                        <a:t>および </a:t>
                      </a:r>
                      <a:r>
                        <a:rPr lang="en-US" altLang="ja-JP" sz="1600" b="1"/>
                        <a:t>2.6 </a:t>
                      </a:r>
                      <a:r>
                        <a:rPr lang="ja-JP" altLang="en-US" sz="1600" b="1"/>
                        <a:t>カーネル</a:t>
                      </a:r>
                      <a:r>
                        <a:rPr lang="en-US" altLang="ja-JP" sz="1600" b="1"/>
                        <a:t>)</a:t>
                      </a:r>
                    </a:p>
                  </a:txBody>
                  <a:tcPr marL="48348" marR="48348" marT="24174" marB="24174" anchor="ctr"/>
                </a:tc>
                <a:extLst>
                  <a:ext uri="{0D108BD9-81ED-4DB2-BD59-A6C34878D82A}">
                    <a16:rowId xmlns="" xmlns:a16="http://schemas.microsoft.com/office/drawing/2014/main" val="3460175716"/>
                  </a:ext>
                </a:extLst>
              </a:tr>
              <a:tr h="87362">
                <a:tc>
                  <a:txBody>
                    <a:bodyPr/>
                    <a:lstStyle/>
                    <a:p>
                      <a:r>
                        <a:rPr lang="en-US" sz="1600" b="1" dirty="0">
                          <a:latin typeface="Courier New" panose="02070309020205020404" pitchFamily="49" charset="0"/>
                          <a:cs typeface="Courier New" panose="02070309020205020404" pitchFamily="49" charset="0"/>
                        </a:rPr>
                        <a:t>root</a:t>
                      </a:r>
                    </a:p>
                  </a:txBody>
                  <a:tcPr marL="48348" marR="48348" marT="24174" marB="24174" anchor="ctr"/>
                </a:tc>
                <a:tc>
                  <a:txBody>
                    <a:bodyPr/>
                    <a:lstStyle/>
                    <a:p>
                      <a:r>
                        <a:rPr lang="en-US" altLang="ja-JP" sz="1600" b="1"/>
                        <a:t>root </a:t>
                      </a:r>
                      <a:r>
                        <a:rPr lang="ja-JP" altLang="en-US" sz="1600" b="1"/>
                        <a:t>ユーザのホームディレクトリ</a:t>
                      </a:r>
                    </a:p>
                  </a:txBody>
                  <a:tcPr marL="48348" marR="48348" marT="24174" marB="24174" anchor="ctr"/>
                </a:tc>
                <a:extLst>
                  <a:ext uri="{0D108BD9-81ED-4DB2-BD59-A6C34878D82A}">
                    <a16:rowId xmlns="" xmlns:a16="http://schemas.microsoft.com/office/drawing/2014/main" val="2269746794"/>
                  </a:ext>
                </a:extLst>
              </a:tr>
              <a:tr h="87362">
                <a:tc>
                  <a:txBody>
                    <a:bodyPr/>
                    <a:lstStyle/>
                    <a:p>
                      <a:r>
                        <a:rPr lang="en-US" sz="1600" b="1" dirty="0" err="1">
                          <a:latin typeface="Courier New" panose="02070309020205020404" pitchFamily="49" charset="0"/>
                          <a:cs typeface="Courier New" panose="02070309020205020404" pitchFamily="49" charset="0"/>
                        </a:rPr>
                        <a:t>sbin</a:t>
                      </a:r>
                      <a:endParaRPr lang="en-US" sz="1600" b="1" dirty="0">
                        <a:latin typeface="Courier New" panose="02070309020205020404" pitchFamily="49" charset="0"/>
                        <a:cs typeface="Courier New" panose="02070309020205020404" pitchFamily="49" charset="0"/>
                      </a:endParaRPr>
                    </a:p>
                  </a:txBody>
                  <a:tcPr marL="48348" marR="48348" marT="24174" marB="24174" anchor="ctr"/>
                </a:tc>
                <a:tc>
                  <a:txBody>
                    <a:bodyPr/>
                    <a:lstStyle/>
                    <a:p>
                      <a:r>
                        <a:rPr lang="ja-JP" altLang="en-US" sz="1600" b="1"/>
                        <a:t>基本的なシステムバイナリ</a:t>
                      </a:r>
                    </a:p>
                  </a:txBody>
                  <a:tcPr marL="48348" marR="48348" marT="24174" marB="24174" anchor="ctr"/>
                </a:tc>
                <a:extLst>
                  <a:ext uri="{0D108BD9-81ED-4DB2-BD59-A6C34878D82A}">
                    <a16:rowId xmlns="" xmlns:a16="http://schemas.microsoft.com/office/drawing/2014/main" val="3018428099"/>
                  </a:ext>
                </a:extLst>
              </a:tr>
              <a:tr h="87362">
                <a:tc>
                  <a:txBody>
                    <a:bodyPr/>
                    <a:lstStyle/>
                    <a:p>
                      <a:r>
                        <a:rPr lang="en-US" sz="1600" b="1" dirty="0">
                          <a:latin typeface="Courier New" panose="02070309020205020404" pitchFamily="49" charset="0"/>
                          <a:cs typeface="Courier New" panose="02070309020205020404" pitchFamily="49" charset="0"/>
                        </a:rPr>
                        <a:t>sys</a:t>
                      </a:r>
                    </a:p>
                  </a:txBody>
                  <a:tcPr marL="48348" marR="48348" marT="24174" marB="24174" anchor="ctr"/>
                </a:tc>
                <a:tc>
                  <a:txBody>
                    <a:bodyPr/>
                    <a:lstStyle/>
                    <a:p>
                      <a:r>
                        <a:rPr lang="ja-JP" altLang="en-US" sz="1600" b="1"/>
                        <a:t>システム情報を含む仮想ディレクトリ </a:t>
                      </a:r>
                      <a:r>
                        <a:rPr lang="en-US" altLang="ja-JP" sz="1600" b="1"/>
                        <a:t>(2.6 </a:t>
                      </a:r>
                      <a:r>
                        <a:rPr lang="ja-JP" altLang="en-US" sz="1600" b="1"/>
                        <a:t>カーネル</a:t>
                      </a:r>
                      <a:r>
                        <a:rPr lang="en-US" altLang="ja-JP" sz="1600" b="1"/>
                        <a:t>)</a:t>
                      </a:r>
                    </a:p>
                  </a:txBody>
                  <a:tcPr marL="48348" marR="48348" marT="24174" marB="24174" anchor="ctr"/>
                </a:tc>
                <a:extLst>
                  <a:ext uri="{0D108BD9-81ED-4DB2-BD59-A6C34878D82A}">
                    <a16:rowId xmlns="" xmlns:a16="http://schemas.microsoft.com/office/drawing/2014/main" val="2631154606"/>
                  </a:ext>
                </a:extLst>
              </a:tr>
              <a:tr h="87362">
                <a:tc>
                  <a:txBody>
                    <a:bodyPr/>
                    <a:lstStyle/>
                    <a:p>
                      <a:r>
                        <a:rPr lang="en-US" sz="1600" b="1" dirty="0" err="1">
                          <a:latin typeface="Courier New" panose="02070309020205020404" pitchFamily="49" charset="0"/>
                          <a:cs typeface="Courier New" panose="02070309020205020404" pitchFamily="49" charset="0"/>
                        </a:rPr>
                        <a:t>tmp</a:t>
                      </a:r>
                      <a:endParaRPr lang="en-US" sz="1600" b="1" dirty="0">
                        <a:latin typeface="Courier New" panose="02070309020205020404" pitchFamily="49" charset="0"/>
                        <a:cs typeface="Courier New" panose="02070309020205020404" pitchFamily="49" charset="0"/>
                      </a:endParaRPr>
                    </a:p>
                  </a:txBody>
                  <a:tcPr marL="48348" marR="48348" marT="24174" marB="24174" anchor="ctr"/>
                </a:tc>
                <a:tc>
                  <a:txBody>
                    <a:bodyPr/>
                    <a:lstStyle/>
                    <a:p>
                      <a:r>
                        <a:rPr lang="ja-JP" altLang="en-US" sz="1600" b="1"/>
                        <a:t>一時ファイル用</a:t>
                      </a:r>
                    </a:p>
                  </a:txBody>
                  <a:tcPr marL="48348" marR="48348" marT="24174" marB="24174" anchor="ctr"/>
                </a:tc>
                <a:extLst>
                  <a:ext uri="{0D108BD9-81ED-4DB2-BD59-A6C34878D82A}">
                    <a16:rowId xmlns="" xmlns:a16="http://schemas.microsoft.com/office/drawing/2014/main" val="445293259"/>
                  </a:ext>
                </a:extLst>
              </a:tr>
              <a:tr h="87362">
                <a:tc>
                  <a:txBody>
                    <a:bodyPr/>
                    <a:lstStyle/>
                    <a:p>
                      <a:r>
                        <a:rPr lang="en-US" sz="1600" b="1" dirty="0" err="1">
                          <a:latin typeface="Courier New" panose="02070309020205020404" pitchFamily="49" charset="0"/>
                          <a:cs typeface="Courier New" panose="02070309020205020404" pitchFamily="49" charset="0"/>
                        </a:rPr>
                        <a:t>usr</a:t>
                      </a:r>
                      <a:endParaRPr lang="en-US" sz="1600" b="1" dirty="0">
                        <a:latin typeface="Courier New" panose="02070309020205020404" pitchFamily="49" charset="0"/>
                        <a:cs typeface="Courier New" panose="02070309020205020404" pitchFamily="49" charset="0"/>
                      </a:endParaRPr>
                    </a:p>
                  </a:txBody>
                  <a:tcPr marL="48348" marR="48348" marT="24174" marB="24174" anchor="ctr"/>
                </a:tc>
                <a:tc>
                  <a:txBody>
                    <a:bodyPr/>
                    <a:lstStyle/>
                    <a:p>
                      <a:r>
                        <a:rPr lang="ja-JP" altLang="en-US" sz="1600" b="1"/>
                        <a:t>第 </a:t>
                      </a:r>
                      <a:r>
                        <a:rPr lang="en-US" altLang="ja-JP" sz="1600" b="1"/>
                        <a:t>2 </a:t>
                      </a:r>
                      <a:r>
                        <a:rPr lang="ja-JP" altLang="en-US" sz="1600" b="1"/>
                        <a:t>階層</a:t>
                      </a:r>
                    </a:p>
                  </a:txBody>
                  <a:tcPr marL="48348" marR="48348" marT="24174" marB="24174" anchor="ctr"/>
                </a:tc>
                <a:extLst>
                  <a:ext uri="{0D108BD9-81ED-4DB2-BD59-A6C34878D82A}">
                    <a16:rowId xmlns="" xmlns:a16="http://schemas.microsoft.com/office/drawing/2014/main" val="3739537090"/>
                  </a:ext>
                </a:extLst>
              </a:tr>
              <a:tr h="87362">
                <a:tc>
                  <a:txBody>
                    <a:bodyPr/>
                    <a:lstStyle/>
                    <a:p>
                      <a:r>
                        <a:rPr lang="en-US" sz="1600" b="1" dirty="0" err="1">
                          <a:latin typeface="Courier New" panose="02070309020205020404" pitchFamily="49" charset="0"/>
                          <a:cs typeface="Courier New" panose="02070309020205020404" pitchFamily="49" charset="0"/>
                        </a:rPr>
                        <a:t>var</a:t>
                      </a:r>
                      <a:endParaRPr lang="en-US" sz="1600" b="1" dirty="0">
                        <a:latin typeface="Courier New" panose="02070309020205020404" pitchFamily="49" charset="0"/>
                        <a:cs typeface="Courier New" panose="02070309020205020404" pitchFamily="49" charset="0"/>
                      </a:endParaRPr>
                    </a:p>
                  </a:txBody>
                  <a:tcPr marL="48348" marR="48348" marT="24174" marB="24174" anchor="ctr"/>
                </a:tc>
                <a:tc>
                  <a:txBody>
                    <a:bodyPr/>
                    <a:lstStyle/>
                    <a:p>
                      <a:r>
                        <a:rPr lang="ja-JP" altLang="en-US" sz="1600" b="1"/>
                        <a:t>可変データ</a:t>
                      </a:r>
                    </a:p>
                  </a:txBody>
                  <a:tcPr marL="48348" marR="48348" marT="24174" marB="24174" anchor="ctr"/>
                </a:tc>
                <a:extLst>
                  <a:ext uri="{0D108BD9-81ED-4DB2-BD59-A6C34878D82A}">
                    <a16:rowId xmlns="" xmlns:a16="http://schemas.microsoft.com/office/drawing/2014/main" val="1999303539"/>
                  </a:ext>
                </a:extLst>
              </a:tr>
              <a:tr h="87362">
                <a:tc>
                  <a:txBody>
                    <a:bodyPr/>
                    <a:lstStyle/>
                    <a:p>
                      <a:r>
                        <a:rPr lang="en-US" sz="1600" b="1" dirty="0" err="1">
                          <a:latin typeface="Courier New" panose="02070309020205020404" pitchFamily="49" charset="0"/>
                          <a:cs typeface="Courier New" panose="02070309020205020404" pitchFamily="49" charset="0"/>
                        </a:rPr>
                        <a:t>srv</a:t>
                      </a:r>
                      <a:endParaRPr lang="en-US" sz="1600" b="1" dirty="0">
                        <a:latin typeface="Courier New" panose="02070309020205020404" pitchFamily="49" charset="0"/>
                        <a:cs typeface="Courier New" panose="02070309020205020404" pitchFamily="49" charset="0"/>
                      </a:endParaRPr>
                    </a:p>
                  </a:txBody>
                  <a:tcPr marL="48348" marR="48348" marT="24174" marB="24174" anchor="ctr"/>
                </a:tc>
                <a:tc>
                  <a:txBody>
                    <a:bodyPr/>
                    <a:lstStyle/>
                    <a:p>
                      <a:r>
                        <a:rPr lang="ja-JP" altLang="en-US" sz="1600" b="1"/>
                        <a:t>システムによって割り当てられた、サービスのためのデータ</a:t>
                      </a:r>
                    </a:p>
                  </a:txBody>
                  <a:tcPr marL="48348" marR="48348" marT="24174" marB="24174" anchor="ctr"/>
                </a:tc>
                <a:extLst>
                  <a:ext uri="{0D108BD9-81ED-4DB2-BD59-A6C34878D82A}">
                    <a16:rowId xmlns="" xmlns:a16="http://schemas.microsoft.com/office/drawing/2014/main" val="1955047273"/>
                  </a:ext>
                </a:extLst>
              </a:tr>
              <a:tr h="87362">
                <a:tc>
                  <a:txBody>
                    <a:bodyPr/>
                    <a:lstStyle/>
                    <a:p>
                      <a:r>
                        <a:rPr lang="en-US" sz="1600" b="1" dirty="0">
                          <a:latin typeface="Courier New" panose="02070309020205020404" pitchFamily="49" charset="0"/>
                          <a:cs typeface="Courier New" panose="02070309020205020404" pitchFamily="49" charset="0"/>
                        </a:rPr>
                        <a:t>opt</a:t>
                      </a:r>
                    </a:p>
                  </a:txBody>
                  <a:tcPr marL="48348" marR="48348" marT="24174" marB="24174" anchor="ctr"/>
                </a:tc>
                <a:tc>
                  <a:txBody>
                    <a:bodyPr/>
                    <a:lstStyle/>
                    <a:p>
                      <a:r>
                        <a:rPr lang="ja-JP" altLang="en-US" sz="1600" b="1" dirty="0"/>
                        <a:t>アドオンアプリケーションソフトウェアパッケージ</a:t>
                      </a:r>
                    </a:p>
                  </a:txBody>
                  <a:tcPr marL="48348" marR="48348" marT="24174" marB="24174" anchor="ctr"/>
                </a:tc>
                <a:extLst>
                  <a:ext uri="{0D108BD9-81ED-4DB2-BD59-A6C34878D82A}">
                    <a16:rowId xmlns="" xmlns:a16="http://schemas.microsoft.com/office/drawing/2014/main" val="1804955776"/>
                  </a:ext>
                </a:extLst>
              </a:tr>
            </a:tbl>
          </a:graphicData>
        </a:graphic>
      </p:graphicFrame>
      <p:sp>
        <p:nvSpPr>
          <p:cNvPr id="7" name="テキスト ボックス 6">
            <a:extLst>
              <a:ext uri="{FF2B5EF4-FFF2-40B4-BE49-F238E27FC236}">
                <a16:creationId xmlns="" xmlns:a16="http://schemas.microsoft.com/office/drawing/2014/main" id="{FE690BC3-4279-4BB1-A220-101EADC92482}"/>
              </a:ext>
            </a:extLst>
          </p:cNvPr>
          <p:cNvSpPr txBox="1"/>
          <p:nvPr/>
        </p:nvSpPr>
        <p:spPr>
          <a:xfrm>
            <a:off x="271530" y="6560387"/>
            <a:ext cx="4435830" cy="276999"/>
          </a:xfrm>
          <a:prstGeom prst="rect">
            <a:avLst/>
          </a:prstGeom>
          <a:noFill/>
        </p:spPr>
        <p:txBody>
          <a:bodyPr wrap="none" rtlCol="0">
            <a:spAutoFit/>
          </a:bodyPr>
          <a:lstStyle/>
          <a:p>
            <a:r>
              <a:rPr lang="en-US" altLang="ja-JP" sz="1200" dirty="0">
                <a:hlinkClick r:id="rId2"/>
              </a:rPr>
              <a:t>https://www.debian.org/releases/etch/amd64/apcs02.html</a:t>
            </a:r>
            <a:endParaRPr lang="en-US" altLang="ja-JP" sz="1200" dirty="0"/>
          </a:p>
        </p:txBody>
      </p:sp>
    </p:spTree>
    <p:extLst>
      <p:ext uri="{BB962C8B-B14F-4D97-AF65-F5344CB8AC3E}">
        <p14:creationId xmlns:p14="http://schemas.microsoft.com/office/powerpoint/2010/main" val="155304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9D159134-63BE-4DD6-A833-1DCCA83B4E34}"/>
              </a:ext>
            </a:extLst>
          </p:cNvPr>
          <p:cNvSpPr>
            <a:spLocks noGrp="1"/>
          </p:cNvSpPr>
          <p:nvPr>
            <p:ph type="title"/>
          </p:nvPr>
        </p:nvSpPr>
        <p:spPr/>
        <p:txBody>
          <a:bodyPr/>
          <a:lstStyle/>
          <a:p>
            <a:r>
              <a:rPr kumimoji="1" lang="en-US" altLang="ja-JP" dirty="0"/>
              <a:t>html</a:t>
            </a:r>
            <a:r>
              <a:rPr kumimoji="1" lang="ja-JP" altLang="en-US" dirty="0"/>
              <a:t>を書いて</a:t>
            </a:r>
            <a:r>
              <a:rPr kumimoji="1" lang="en-US" altLang="ja-JP" dirty="0"/>
              <a:t>web</a:t>
            </a:r>
            <a:r>
              <a:rPr lang="ja-JP" altLang="en-US" dirty="0"/>
              <a:t>サーバーで公開</a:t>
            </a:r>
            <a:endParaRPr kumimoji="1" lang="ja-JP" altLang="en-US" dirty="0"/>
          </a:p>
        </p:txBody>
      </p:sp>
      <p:sp>
        <p:nvSpPr>
          <p:cNvPr id="7" name="コンテンツ プレースホルダー 6">
            <a:extLst>
              <a:ext uri="{FF2B5EF4-FFF2-40B4-BE49-F238E27FC236}">
                <a16:creationId xmlns="" xmlns:a16="http://schemas.microsoft.com/office/drawing/2014/main" id="{DAA4BC99-C57E-404D-B8EC-6B292A110EDE}"/>
              </a:ext>
            </a:extLst>
          </p:cNvPr>
          <p:cNvSpPr>
            <a:spLocks noGrp="1"/>
          </p:cNvSpPr>
          <p:nvPr>
            <p:ph idx="1"/>
          </p:nvPr>
        </p:nvSpPr>
        <p:spPr>
          <a:xfrm>
            <a:off x="838200" y="1825624"/>
            <a:ext cx="10515600" cy="5032375"/>
          </a:xfrm>
        </p:spPr>
        <p:txBody>
          <a:bodyPr>
            <a:normAutofit fontScale="92500" lnSpcReduction="10000"/>
          </a:bodyPr>
          <a:lstStyle/>
          <a:p>
            <a:r>
              <a:rPr kumimoji="1" lang="en-US" altLang="ja-JP" dirty="0"/>
              <a:t>html</a:t>
            </a:r>
            <a:r>
              <a:rPr kumimoji="1" lang="ja-JP" altLang="en-US" dirty="0"/>
              <a:t>ファイルサンプル</a:t>
            </a:r>
            <a:endParaRPr kumimoji="1" lang="en-US" altLang="ja-JP" dirty="0"/>
          </a:p>
          <a:p>
            <a:endParaRPr kumimoji="1" lang="en-US" altLang="ja-JP" dirty="0"/>
          </a:p>
          <a:p>
            <a:endParaRPr kumimoji="1"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a:t>html</a:t>
            </a:r>
            <a:r>
              <a:rPr kumimoji="1" lang="ja-JP" altLang="en-US" dirty="0"/>
              <a:t>ファイルの置き場</a:t>
            </a:r>
            <a:r>
              <a:rPr kumimoji="1" lang="en-US" altLang="ja-JP" dirty="0"/>
              <a:t>:	/</a:t>
            </a:r>
            <a:r>
              <a:rPr lang="en-US" altLang="ja-JP" dirty="0" err="1"/>
              <a:t>var</a:t>
            </a:r>
            <a:r>
              <a:rPr lang="en-US" altLang="ja-JP" dirty="0"/>
              <a:t>/www/html/</a:t>
            </a:r>
          </a:p>
          <a:p>
            <a:r>
              <a:rPr lang="ja-JP" altLang="en-US" dirty="0"/>
              <a:t>ファイル名</a:t>
            </a:r>
            <a:r>
              <a:rPr lang="en-US" altLang="ja-JP" dirty="0"/>
              <a:t>:	(</a:t>
            </a:r>
            <a:r>
              <a:rPr lang="ja-JP" altLang="en-US" dirty="0"/>
              <a:t>自分の</a:t>
            </a:r>
            <a:r>
              <a:rPr lang="en-US" altLang="ja-JP" dirty="0"/>
              <a:t>ID).html</a:t>
            </a:r>
          </a:p>
          <a:p>
            <a:r>
              <a:rPr lang="en-US" altLang="ja-JP" dirty="0"/>
              <a:t>URL:	</a:t>
            </a:r>
            <a:r>
              <a:rPr lang="en-US" altLang="ja-JP" dirty="0">
                <a:sym typeface="Wingdings" panose="05000000000000000000" pitchFamily="2" charset="2"/>
              </a:rPr>
              <a:t>192.168.2.</a:t>
            </a:r>
            <a:r>
              <a:rPr lang="en-US" altLang="ja-JP" dirty="0">
                <a:solidFill>
                  <a:srgbClr val="FF0000"/>
                </a:solidFill>
                <a:sym typeface="Wingdings" panose="05000000000000000000" pitchFamily="2" charset="2"/>
              </a:rPr>
              <a:t>XX</a:t>
            </a:r>
            <a:endParaRPr lang="en-US" altLang="ja-JP" dirty="0">
              <a:solidFill>
                <a:srgbClr val="FF0000"/>
              </a:solidFill>
            </a:endParaRPr>
          </a:p>
        </p:txBody>
      </p:sp>
      <p:sp>
        <p:nvSpPr>
          <p:cNvPr id="4" name="スライド番号プレースホルダー 3">
            <a:extLst>
              <a:ext uri="{FF2B5EF4-FFF2-40B4-BE49-F238E27FC236}">
                <a16:creationId xmlns="" xmlns:a16="http://schemas.microsoft.com/office/drawing/2014/main" id="{96E72A73-33E7-450C-868E-DC28794191D0}"/>
              </a:ext>
            </a:extLst>
          </p:cNvPr>
          <p:cNvSpPr>
            <a:spLocks noGrp="1"/>
          </p:cNvSpPr>
          <p:nvPr>
            <p:ph type="sldNum" sz="quarter" idx="12"/>
          </p:nvPr>
        </p:nvSpPr>
        <p:spPr/>
        <p:txBody>
          <a:bodyPr/>
          <a:lstStyle/>
          <a:p>
            <a:fld id="{8AEBDCA3-918C-4541-BF84-4F93CF1796EA}" type="slidenum">
              <a:rPr kumimoji="1" lang="ja-JP" altLang="en-US" smtClean="0"/>
              <a:t>13</a:t>
            </a:fld>
            <a:endParaRPr kumimoji="1" lang="ja-JP" altLang="en-US"/>
          </a:p>
        </p:txBody>
      </p:sp>
      <p:sp>
        <p:nvSpPr>
          <p:cNvPr id="6" name="正方形/長方形 5">
            <a:extLst>
              <a:ext uri="{FF2B5EF4-FFF2-40B4-BE49-F238E27FC236}">
                <a16:creationId xmlns="" xmlns:a16="http://schemas.microsoft.com/office/drawing/2014/main" id="{0DB070D8-6CF2-4B84-8B78-75B55EC182E8}"/>
              </a:ext>
            </a:extLst>
          </p:cNvPr>
          <p:cNvSpPr/>
          <p:nvPr/>
        </p:nvSpPr>
        <p:spPr>
          <a:xfrm>
            <a:off x="1138170" y="2381242"/>
            <a:ext cx="9915659" cy="267765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800" b="1" dirty="0">
                <a:latin typeface="Courier New" panose="02070309020205020404" pitchFamily="49" charset="0"/>
                <a:ea typeface="ＭＳ ゴシック" panose="020B0609070205080204" pitchFamily="49" charset="-128"/>
                <a:cs typeface="Courier New" panose="02070309020205020404" pitchFamily="49" charset="0"/>
              </a:rPr>
              <a:t>&lt;!DOCTYPE html&gt;</a:t>
            </a:r>
          </a:p>
          <a:p>
            <a:r>
              <a:rPr lang="en-US" altLang="ja-JP" sz="2800" b="1" dirty="0">
                <a:latin typeface="Courier New" panose="02070309020205020404" pitchFamily="49" charset="0"/>
                <a:ea typeface="ＭＳ ゴシック" panose="020B0609070205080204" pitchFamily="49" charset="-128"/>
                <a:cs typeface="Courier New" panose="02070309020205020404" pitchFamily="49" charset="0"/>
              </a:rPr>
              <a:t>&lt;html&gt;</a:t>
            </a:r>
          </a:p>
          <a:p>
            <a:r>
              <a:rPr lang="en-US" altLang="ja-JP" sz="2800" b="1" dirty="0">
                <a:latin typeface="Courier New" panose="02070309020205020404" pitchFamily="49" charset="0"/>
                <a:ea typeface="ＭＳ ゴシック" panose="020B0609070205080204" pitchFamily="49" charset="-128"/>
                <a:cs typeface="Courier New" panose="02070309020205020404" pitchFamily="49" charset="0"/>
              </a:rPr>
              <a:t>&lt;body&gt;</a:t>
            </a:r>
          </a:p>
          <a:p>
            <a:r>
              <a:rPr lang="en-US" altLang="ja-JP" sz="2800" b="1" dirty="0">
                <a:latin typeface="Courier New" panose="02070309020205020404" pitchFamily="49" charset="0"/>
                <a:ea typeface="ＭＳ ゴシック" panose="020B0609070205080204" pitchFamily="49" charset="-128"/>
                <a:cs typeface="Courier New" panose="02070309020205020404" pitchFamily="49" charset="0"/>
              </a:rPr>
              <a:t>My First Html Code.</a:t>
            </a:r>
          </a:p>
          <a:p>
            <a:r>
              <a:rPr lang="en-US" altLang="ja-JP" sz="2800" b="1" dirty="0">
                <a:latin typeface="Courier New" panose="02070309020205020404" pitchFamily="49" charset="0"/>
                <a:ea typeface="ＭＳ ゴシック" panose="020B0609070205080204" pitchFamily="49" charset="-128"/>
                <a:cs typeface="Courier New" panose="02070309020205020404" pitchFamily="49" charset="0"/>
              </a:rPr>
              <a:t>&lt;/body&gt;</a:t>
            </a:r>
          </a:p>
          <a:p>
            <a:r>
              <a:rPr lang="en-US" altLang="ja-JP" sz="2800" b="1" dirty="0">
                <a:latin typeface="Courier New" panose="02070309020205020404" pitchFamily="49" charset="0"/>
                <a:ea typeface="ＭＳ ゴシック" panose="020B0609070205080204" pitchFamily="49" charset="-128"/>
                <a:cs typeface="Courier New" panose="02070309020205020404" pitchFamily="49" charset="0"/>
              </a:rPr>
              <a:t>&lt;/html&gt;</a:t>
            </a:r>
            <a:endParaRPr lang="ja-JP" altLang="en-US" sz="2800" b="1" dirty="0">
              <a:latin typeface="Courier New" panose="02070309020205020404" pitchFamily="49" charset="0"/>
              <a:ea typeface="ＭＳ ゴシック" panose="020B0609070205080204" pitchFamily="49" charset="-128"/>
              <a:cs typeface="Courier New" panose="02070309020205020404" pitchFamily="49" charset="0"/>
            </a:endParaRPr>
          </a:p>
        </p:txBody>
      </p:sp>
      <p:sp>
        <p:nvSpPr>
          <p:cNvPr id="3" name="テキスト ボックス 2"/>
          <p:cNvSpPr txBox="1"/>
          <p:nvPr/>
        </p:nvSpPr>
        <p:spPr>
          <a:xfrm>
            <a:off x="5358244" y="6224154"/>
            <a:ext cx="3570208" cy="461665"/>
          </a:xfrm>
          <a:prstGeom prst="rect">
            <a:avLst/>
          </a:prstGeom>
          <a:noFill/>
        </p:spPr>
        <p:txBody>
          <a:bodyPr wrap="none" rtlCol="0">
            <a:spAutoFit/>
          </a:bodyPr>
          <a:lstStyle/>
          <a:p>
            <a:r>
              <a:rPr lang="en-US" altLang="ja-JP" sz="2400" b="1" dirty="0">
                <a:solidFill>
                  <a:srgbClr val="FF0000"/>
                </a:solidFill>
              </a:rPr>
              <a:t>※</a:t>
            </a:r>
            <a:r>
              <a:rPr lang="ja-JP" altLang="en-US" sz="2400" b="1" dirty="0">
                <a:solidFill>
                  <a:srgbClr val="FF0000"/>
                </a:solidFill>
              </a:rPr>
              <a:t>グロービスの環境確認</a:t>
            </a:r>
            <a:endParaRPr kumimoji="1" lang="ja-JP" altLang="en-US" sz="2400" b="1" dirty="0">
              <a:solidFill>
                <a:srgbClr val="FF0000"/>
              </a:solidFill>
            </a:endParaRPr>
          </a:p>
        </p:txBody>
      </p:sp>
    </p:spTree>
    <p:extLst>
      <p:ext uri="{BB962C8B-B14F-4D97-AF65-F5344CB8AC3E}">
        <p14:creationId xmlns:p14="http://schemas.microsoft.com/office/powerpoint/2010/main" val="33038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開発環境を試してみる</a:t>
            </a:r>
            <a:r>
              <a:rPr kumimoji="1" lang="en-US" altLang="ja-JP" dirty="0" smtClean="0"/>
              <a:t>(C</a:t>
            </a:r>
            <a:r>
              <a:rPr kumimoji="1" lang="ja-JP" altLang="en-US" dirty="0" smtClean="0"/>
              <a:t>言語</a:t>
            </a:r>
            <a:r>
              <a:rPr lang="en-US" altLang="ja-JP" dirty="0" smtClean="0"/>
              <a:t>)</a:t>
            </a:r>
            <a:endParaRPr kumimoji="1" lang="ja-JP" altLang="en-US" dirty="0"/>
          </a:p>
        </p:txBody>
      </p:sp>
      <p:sp>
        <p:nvSpPr>
          <p:cNvPr id="3" name="コンテンツ プレースホルダー 2"/>
          <p:cNvSpPr>
            <a:spLocks noGrp="1"/>
          </p:cNvSpPr>
          <p:nvPr>
            <p:ph idx="1"/>
          </p:nvPr>
        </p:nvSpPr>
        <p:spPr>
          <a:xfrm>
            <a:off x="838200" y="1825625"/>
            <a:ext cx="10515600" cy="3576364"/>
          </a:xfr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marL="0" indent="0">
              <a:buNone/>
            </a:pP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#include &lt;</a:t>
            </a:r>
            <a:r>
              <a:rPr lang="en-US" altLang="ja-JP" dirty="0" err="1">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stdio.h</a:t>
            </a: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&gt;</a:t>
            </a:r>
          </a:p>
          <a:p>
            <a:pPr marL="0" indent="0">
              <a:buNone/>
            </a:pP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main(){</a:t>
            </a:r>
          </a:p>
          <a:p>
            <a:pPr marL="0" indent="0">
              <a:buNone/>
            </a:pP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    </a:t>
            </a:r>
            <a:r>
              <a:rPr lang="en-US" altLang="ja-JP" dirty="0" err="1">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int</a:t>
            </a: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 </a:t>
            </a:r>
            <a:r>
              <a:rPr lang="en-US" altLang="ja-JP" dirty="0" err="1">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i</a:t>
            </a: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a:t>
            </a:r>
          </a:p>
          <a:p>
            <a:pPr marL="0" indent="0">
              <a:buNone/>
            </a:pP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        for (</a:t>
            </a:r>
            <a:r>
              <a:rPr lang="en-US" altLang="ja-JP" dirty="0" err="1">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i</a:t>
            </a: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=0;i&lt;10;i++){</a:t>
            </a:r>
          </a:p>
          <a:p>
            <a:pPr marL="0" indent="0">
              <a:buNone/>
            </a:pP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            </a:t>
            </a:r>
            <a:r>
              <a:rPr lang="en-US" altLang="ja-JP" dirty="0" err="1">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printf</a:t>
            </a: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("Hello! %d\n", </a:t>
            </a:r>
            <a:r>
              <a:rPr lang="en-US" altLang="ja-JP" dirty="0" err="1">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i</a:t>
            </a: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a:t>
            </a:r>
          </a:p>
          <a:p>
            <a:pPr marL="0" indent="0">
              <a:buNone/>
            </a:pP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        }</a:t>
            </a:r>
          </a:p>
          <a:p>
            <a:pPr marL="0" indent="0">
              <a:buNone/>
            </a:pPr>
            <a:r>
              <a:rPr lang="en-US" altLang="ja-JP"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rPr>
              <a:t>}</a:t>
            </a:r>
            <a:endParaRPr lang="ja-JP" altLang="en-US"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endParaRP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14</a:t>
            </a:fld>
            <a:endParaRPr kumimoji="1" lang="ja-JP" altLang="en-US"/>
          </a:p>
        </p:txBody>
      </p:sp>
    </p:spTree>
    <p:extLst>
      <p:ext uri="{BB962C8B-B14F-4D97-AF65-F5344CB8AC3E}">
        <p14:creationId xmlns:p14="http://schemas.microsoft.com/office/powerpoint/2010/main" val="635896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開発環境を試してみる</a:t>
            </a:r>
            <a:r>
              <a:rPr kumimoji="1" lang="en-US" altLang="ja-JP" dirty="0" smtClean="0"/>
              <a:t>(Java</a:t>
            </a:r>
            <a:r>
              <a:rPr kumimoji="1" lang="ja-JP" altLang="en-US" dirty="0" smtClean="0"/>
              <a:t>言語</a:t>
            </a:r>
            <a:r>
              <a:rPr lang="en-US" altLang="ja-JP" dirty="0" smtClean="0"/>
              <a:t>)</a:t>
            </a:r>
            <a:endParaRPr kumimoji="1" lang="ja-JP" altLang="en-US" dirty="0"/>
          </a:p>
        </p:txBody>
      </p:sp>
      <p:sp>
        <p:nvSpPr>
          <p:cNvPr id="3" name="コンテンツ プレースホルダー 2"/>
          <p:cNvSpPr>
            <a:spLocks noGrp="1"/>
          </p:cNvSpPr>
          <p:nvPr>
            <p:ph idx="1"/>
          </p:nvPr>
        </p:nvSpPr>
        <p:spPr>
          <a:xfrm>
            <a:off x="838200" y="1825625"/>
            <a:ext cx="10515600" cy="3243965"/>
          </a:xfr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marL="0" indent="0">
              <a:buNone/>
            </a:pP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class test {</a:t>
            </a:r>
          </a:p>
          <a:p>
            <a:pPr marL="0" indent="0">
              <a:buNone/>
            </a:pP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public static void main(String </a:t>
            </a:r>
            <a:r>
              <a:rPr lang="en-US" altLang="ja-JP" sz="2400" dirty="0" err="1">
                <a:latin typeface="Courier New" panose="02070309020205020404" pitchFamily="49" charset="0"/>
                <a:ea typeface="ＭＳ ゴシック" panose="020B0609070205080204" pitchFamily="49" charset="-128"/>
                <a:cs typeface="Courier New" panose="02070309020205020404" pitchFamily="49" charset="0"/>
              </a:rPr>
              <a:t>args</a:t>
            </a: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a:t>
            </a:r>
          </a:p>
          <a:p>
            <a:pPr marL="0" indent="0">
              <a:buNone/>
            </a:pP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for (</a:t>
            </a:r>
            <a:r>
              <a:rPr lang="en-US" altLang="ja-JP" sz="2400" dirty="0" err="1">
                <a:latin typeface="Courier New" panose="02070309020205020404" pitchFamily="49" charset="0"/>
                <a:ea typeface="ＭＳ ゴシック" panose="020B0609070205080204" pitchFamily="49" charset="-128"/>
                <a:cs typeface="Courier New" panose="02070309020205020404" pitchFamily="49" charset="0"/>
              </a:rPr>
              <a:t>int</a:t>
            </a: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a:t>
            </a:r>
            <a:r>
              <a:rPr lang="en-US" altLang="ja-JP" sz="2400" dirty="0" err="1">
                <a:latin typeface="Courier New" panose="02070309020205020404" pitchFamily="49" charset="0"/>
                <a:ea typeface="ＭＳ ゴシック" panose="020B0609070205080204" pitchFamily="49" charset="-128"/>
                <a:cs typeface="Courier New" panose="02070309020205020404" pitchFamily="49" charset="0"/>
              </a:rPr>
              <a:t>i</a:t>
            </a: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 0; </a:t>
            </a:r>
            <a:r>
              <a:rPr lang="en-US" altLang="ja-JP" sz="2400" dirty="0" err="1">
                <a:latin typeface="Courier New" panose="02070309020205020404" pitchFamily="49" charset="0"/>
                <a:ea typeface="ＭＳ ゴシック" panose="020B0609070205080204" pitchFamily="49" charset="-128"/>
                <a:cs typeface="Courier New" panose="02070309020205020404" pitchFamily="49" charset="0"/>
              </a:rPr>
              <a:t>i</a:t>
            </a: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&lt; 10; </a:t>
            </a:r>
            <a:r>
              <a:rPr lang="en-US" altLang="ja-JP" sz="2400" dirty="0" err="1">
                <a:latin typeface="Courier New" panose="02070309020205020404" pitchFamily="49" charset="0"/>
                <a:ea typeface="ＭＳ ゴシック" panose="020B0609070205080204" pitchFamily="49" charset="-128"/>
                <a:cs typeface="Courier New" panose="02070309020205020404" pitchFamily="49" charset="0"/>
              </a:rPr>
              <a:t>i</a:t>
            </a: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a:t>
            </a:r>
          </a:p>
          <a:p>
            <a:pPr marL="0" indent="0">
              <a:buNone/>
            </a:pP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a:t>
            </a:r>
            <a:r>
              <a:rPr lang="en-US" altLang="ja-JP" sz="2400" dirty="0" err="1">
                <a:latin typeface="Courier New" panose="02070309020205020404" pitchFamily="49" charset="0"/>
                <a:ea typeface="ＭＳ ゴシック" panose="020B0609070205080204" pitchFamily="49" charset="-128"/>
                <a:cs typeface="Courier New" panose="02070309020205020404" pitchFamily="49" charset="0"/>
              </a:rPr>
              <a:t>System.out.println</a:t>
            </a: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("Hello! " + </a:t>
            </a:r>
            <a:r>
              <a:rPr lang="en-US" altLang="ja-JP" sz="2400" dirty="0" err="1">
                <a:latin typeface="Courier New" panose="02070309020205020404" pitchFamily="49" charset="0"/>
                <a:ea typeface="ＭＳ ゴシック" panose="020B0609070205080204" pitchFamily="49" charset="-128"/>
                <a:cs typeface="Courier New" panose="02070309020205020404" pitchFamily="49" charset="0"/>
              </a:rPr>
              <a:t>i</a:t>
            </a: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a:t>
            </a:r>
          </a:p>
          <a:p>
            <a:pPr marL="0" indent="0">
              <a:buNone/>
            </a:pP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a:t>
            </a:r>
          </a:p>
          <a:p>
            <a:pPr marL="0" indent="0">
              <a:buNone/>
            </a:pP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    }</a:t>
            </a:r>
          </a:p>
          <a:p>
            <a:pPr marL="0" indent="0">
              <a:buNone/>
            </a:pPr>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a:t>
            </a:r>
            <a:endParaRPr lang="ja-JP" altLang="en-US" sz="2400" dirty="0">
              <a:solidFill>
                <a:schemeClr val="dk1"/>
              </a:solidFill>
              <a:latin typeface="Courier New" panose="02070309020205020404" pitchFamily="49" charset="0"/>
              <a:ea typeface="ＭＳ ゴシック" panose="020B0609070205080204" pitchFamily="49" charset="-128"/>
              <a:cs typeface="Courier New" panose="02070309020205020404" pitchFamily="49" charset="0"/>
            </a:endParaRP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15</a:t>
            </a:fld>
            <a:endParaRPr kumimoji="1" lang="ja-JP" altLang="en-US"/>
          </a:p>
        </p:txBody>
      </p:sp>
      <p:sp>
        <p:nvSpPr>
          <p:cNvPr id="5" name="コンテンツ プレースホルダー 2"/>
          <p:cNvSpPr txBox="1">
            <a:spLocks/>
          </p:cNvSpPr>
          <p:nvPr/>
        </p:nvSpPr>
        <p:spPr>
          <a:xfrm>
            <a:off x="838200" y="5323703"/>
            <a:ext cx="10515600" cy="894604"/>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1"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1"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1"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1"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400" dirty="0" smtClean="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 </a:t>
            </a:r>
            <a:r>
              <a:rPr lang="en-US" altLang="ja-JP" sz="2400" dirty="0" err="1" smtClean="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javac</a:t>
            </a:r>
            <a:r>
              <a:rPr lang="en-US" altLang="ja-JP" sz="2400" dirty="0" smtClean="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 </a:t>
            </a:r>
            <a:r>
              <a:rPr lang="en-US" altLang="ja-JP" sz="2400"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test.java</a:t>
            </a:r>
          </a:p>
          <a:p>
            <a:pPr marL="0" indent="0">
              <a:buNone/>
            </a:pPr>
            <a:r>
              <a:rPr lang="en-US" altLang="ja-JP" sz="2400" dirty="0" smtClean="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 java </a:t>
            </a:r>
            <a:r>
              <a:rPr lang="en-US" altLang="ja-JP" sz="2400"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test</a:t>
            </a:r>
            <a:endParaRPr lang="ja-JP" altLang="en-US" sz="2400"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endParaRPr>
          </a:p>
        </p:txBody>
      </p:sp>
      <p:sp>
        <p:nvSpPr>
          <p:cNvPr id="6" name="正方形/長方形 5"/>
          <p:cNvSpPr/>
          <p:nvPr/>
        </p:nvSpPr>
        <p:spPr>
          <a:xfrm>
            <a:off x="822434" y="1424761"/>
            <a:ext cx="1843774" cy="461665"/>
          </a:xfrm>
          <a:prstGeom prst="rect">
            <a:avLst/>
          </a:prstGeom>
        </p:spPr>
        <p:txBody>
          <a:bodyPr wrap="none">
            <a:spAutoFit/>
          </a:bodyPr>
          <a:lstStyle/>
          <a:p>
            <a:r>
              <a:rPr lang="en-US" altLang="ja-JP" sz="2400" dirty="0">
                <a:latin typeface="Courier New" panose="02070309020205020404" pitchFamily="49" charset="0"/>
                <a:ea typeface="ＭＳ ゴシック" panose="020B0609070205080204" pitchFamily="49" charset="-128"/>
                <a:cs typeface="Courier New" panose="02070309020205020404" pitchFamily="49" charset="0"/>
              </a:rPr>
              <a:t>test.java</a:t>
            </a:r>
            <a:endParaRPr lang="en-US" altLang="ja-JP" sz="2400" dirty="0">
              <a:latin typeface="Courier New" panose="02070309020205020404" pitchFamily="49" charset="0"/>
              <a:ea typeface="ＭＳ ゴシック" panose="020B0609070205080204" pitchFamily="49" charset="-128"/>
              <a:cs typeface="Courier New" panose="02070309020205020404" pitchFamily="49" charset="0"/>
            </a:endParaRPr>
          </a:p>
        </p:txBody>
      </p:sp>
    </p:spTree>
    <p:extLst>
      <p:ext uri="{BB962C8B-B14F-4D97-AF65-F5344CB8AC3E}">
        <p14:creationId xmlns:p14="http://schemas.microsoft.com/office/powerpoint/2010/main" val="371336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Linux</a:t>
            </a:r>
            <a:r>
              <a:rPr kumimoji="1" lang="ja-JP" altLang="en-US" dirty="0"/>
              <a:t>上でコンパイルを体験</a:t>
            </a:r>
          </a:p>
        </p:txBody>
      </p:sp>
      <p:sp>
        <p:nvSpPr>
          <p:cNvPr id="3" name="コンテンツ プレースホルダー 2"/>
          <p:cNvSpPr>
            <a:spLocks noGrp="1"/>
          </p:cNvSpPr>
          <p:nvPr>
            <p:ph idx="1"/>
          </p:nvPr>
        </p:nvSpPr>
        <p:spPr>
          <a:xfrm>
            <a:off x="838200" y="1825625"/>
            <a:ext cx="10515600" cy="2039020"/>
          </a:xfrm>
          <a:solidFill>
            <a:schemeClr val="tx2"/>
          </a:solidFill>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rtlCol="0">
            <a:spAutoFit/>
          </a:bodyPr>
          <a:lstStyle/>
          <a:p>
            <a:pPr marL="0" indent="0">
              <a:buNone/>
            </a:pPr>
            <a:r>
              <a:rPr lang="en-US" altLang="ja-JP"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 </a:t>
            </a:r>
            <a:r>
              <a:rPr lang="en-US" altLang="ja-JP" dirty="0" err="1">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git</a:t>
            </a:r>
            <a:r>
              <a:rPr lang="en-US" altLang="ja-JP"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 </a:t>
            </a:r>
            <a:r>
              <a:rPr lang="en-US" altLang="ja-JP"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clone https://github.com/mtoyoda/sl.git</a:t>
            </a:r>
          </a:p>
          <a:p>
            <a:pPr marL="0" indent="0">
              <a:buNone/>
            </a:pPr>
            <a:r>
              <a:rPr lang="en-US" altLang="ja-JP"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 cd </a:t>
            </a:r>
            <a:r>
              <a:rPr lang="en-US" altLang="ja-JP" dirty="0" err="1">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sl</a:t>
            </a:r>
            <a:r>
              <a:rPr lang="en-US" altLang="ja-JP"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a:t>
            </a:r>
          </a:p>
          <a:p>
            <a:pPr marL="0" indent="0">
              <a:buNone/>
            </a:pPr>
            <a:r>
              <a:rPr lang="en-US" altLang="ja-JP"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 make</a:t>
            </a:r>
            <a:endParaRPr lang="en-US" altLang="ja-JP"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endParaRPr>
          </a:p>
          <a:p>
            <a:pPr marL="0" indent="0">
              <a:buNone/>
            </a:pPr>
            <a:r>
              <a:rPr lang="en-US" altLang="ja-JP"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 ./</a:t>
            </a:r>
            <a:r>
              <a:rPr lang="en-US" altLang="ja-JP" dirty="0" err="1">
                <a:solidFill>
                  <a:schemeClr val="bg1"/>
                </a:solidFill>
                <a:latin typeface="Courier New" panose="02070309020205020404" pitchFamily="49" charset="0"/>
                <a:ea typeface="ＭＳ ゴシック" panose="020B0609070205080204" pitchFamily="49" charset="-128"/>
                <a:cs typeface="Courier New" panose="02070309020205020404" pitchFamily="49" charset="0"/>
              </a:rPr>
              <a:t>sl</a:t>
            </a:r>
            <a:endParaRPr lang="ja-JP" altLang="en-US" dirty="0">
              <a:solidFill>
                <a:schemeClr val="bg1"/>
              </a:solidFill>
              <a:latin typeface="Courier New" panose="02070309020205020404" pitchFamily="49" charset="0"/>
              <a:ea typeface="ＭＳ ゴシック" panose="020B0609070205080204" pitchFamily="49" charset="-128"/>
              <a:cs typeface="Courier New" panose="02070309020205020404" pitchFamily="49" charset="0"/>
            </a:endParaRP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16</a:t>
            </a:fld>
            <a:endParaRPr kumimoji="1" lang="ja-JP" altLang="en-US"/>
          </a:p>
        </p:txBody>
      </p:sp>
    </p:spTree>
    <p:extLst>
      <p:ext uri="{BB962C8B-B14F-4D97-AF65-F5344CB8AC3E}">
        <p14:creationId xmlns:p14="http://schemas.microsoft.com/office/powerpoint/2010/main" val="33291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 xmlns:a16="http://schemas.microsoft.com/office/drawing/2014/main" id="{1F9DB7CB-BBBC-402A-BC63-59AA4A09B17C}"/>
              </a:ext>
            </a:extLst>
          </p:cNvPr>
          <p:cNvPicPr>
            <a:picLocks noChangeAspect="1"/>
          </p:cNvPicPr>
          <p:nvPr/>
        </p:nvPicPr>
        <p:blipFill>
          <a:blip r:embed="rId2"/>
          <a:stretch>
            <a:fillRect/>
          </a:stretch>
        </p:blipFill>
        <p:spPr>
          <a:xfrm>
            <a:off x="0" y="0"/>
            <a:ext cx="12192000" cy="6858000"/>
          </a:xfrm>
          <a:prstGeom prst="rect">
            <a:avLst/>
          </a:prstGeom>
        </p:spPr>
      </p:pic>
      <p:sp>
        <p:nvSpPr>
          <p:cNvPr id="6" name="タイトル 5">
            <a:extLst>
              <a:ext uri="{FF2B5EF4-FFF2-40B4-BE49-F238E27FC236}">
                <a16:creationId xmlns="" xmlns:a16="http://schemas.microsoft.com/office/drawing/2014/main" id="{1A418DF1-AD38-4834-B71B-0E1BFE149A05}"/>
              </a:ext>
            </a:extLst>
          </p:cNvPr>
          <p:cNvSpPr>
            <a:spLocks noGrp="1"/>
          </p:cNvSpPr>
          <p:nvPr>
            <p:ph type="title"/>
          </p:nvPr>
        </p:nvSpPr>
        <p:spPr/>
        <p:txBody>
          <a:bodyPr/>
          <a:lstStyle/>
          <a:p>
            <a:r>
              <a:rPr lang="en-US" altLang="ja-JP" dirty="0">
                <a:solidFill>
                  <a:schemeClr val="bg1"/>
                </a:solidFill>
                <a:latin typeface="Courier New" panose="02070309020205020404" pitchFamily="49" charset="0"/>
                <a:cs typeface="Courier New" panose="02070309020205020404" pitchFamily="49" charset="0"/>
              </a:rPr>
              <a:t>Virtualization</a:t>
            </a:r>
            <a:endParaRPr kumimoji="1" lang="ja-JP" altLang="en-US" dirty="0">
              <a:solidFill>
                <a:schemeClr val="bg1"/>
              </a:solidFill>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 xmlns:a16="http://schemas.microsoft.com/office/drawing/2014/main" id="{4A58EC85-4CD4-4463-847E-EF17AB7167B6}"/>
              </a:ext>
            </a:extLst>
          </p:cNvPr>
          <p:cNvSpPr>
            <a:spLocks noGrp="1"/>
          </p:cNvSpPr>
          <p:nvPr>
            <p:ph type="sldNum" sz="quarter" idx="12"/>
          </p:nvPr>
        </p:nvSpPr>
        <p:spPr/>
        <p:txBody>
          <a:bodyPr/>
          <a:lstStyle/>
          <a:p>
            <a:fld id="{8AEBDCA3-918C-4541-BF84-4F93CF1796EA}" type="slidenum">
              <a:rPr kumimoji="1" lang="ja-JP" altLang="en-US" smtClean="0"/>
              <a:t>17</a:t>
            </a:fld>
            <a:endParaRPr kumimoji="1" lang="ja-JP" altLang="en-US"/>
          </a:p>
        </p:txBody>
      </p:sp>
    </p:spTree>
    <p:extLst>
      <p:ext uri="{BB962C8B-B14F-4D97-AF65-F5344CB8AC3E}">
        <p14:creationId xmlns:p14="http://schemas.microsoft.com/office/powerpoint/2010/main" val="3962330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754A22FF-900D-4209-BA53-C4F9A10C6440}"/>
              </a:ext>
            </a:extLst>
          </p:cNvPr>
          <p:cNvSpPr>
            <a:spLocks noGrp="1"/>
          </p:cNvSpPr>
          <p:nvPr>
            <p:ph type="title"/>
          </p:nvPr>
        </p:nvSpPr>
        <p:spPr>
          <a:xfrm>
            <a:off x="928352" y="388456"/>
            <a:ext cx="10515600" cy="1325563"/>
          </a:xfrm>
        </p:spPr>
        <p:txBody>
          <a:bodyPr/>
          <a:lstStyle/>
          <a:p>
            <a:r>
              <a:rPr lang="ja-JP" altLang="en-US" dirty="0"/>
              <a:t>コト</a:t>
            </a:r>
            <a:r>
              <a:rPr kumimoji="1" lang="ja-JP" altLang="en-US" dirty="0"/>
              <a:t>の発端</a:t>
            </a:r>
          </a:p>
        </p:txBody>
      </p:sp>
      <p:sp>
        <p:nvSpPr>
          <p:cNvPr id="3" name="スライド番号プレースホルダー 2">
            <a:extLst>
              <a:ext uri="{FF2B5EF4-FFF2-40B4-BE49-F238E27FC236}">
                <a16:creationId xmlns="" xmlns:a16="http://schemas.microsoft.com/office/drawing/2014/main" id="{A15F479E-1EAB-4281-81F4-AE68FF5DC1FC}"/>
              </a:ext>
            </a:extLst>
          </p:cNvPr>
          <p:cNvSpPr>
            <a:spLocks noGrp="1"/>
          </p:cNvSpPr>
          <p:nvPr>
            <p:ph type="sldNum" sz="quarter" idx="12"/>
          </p:nvPr>
        </p:nvSpPr>
        <p:spPr/>
        <p:txBody>
          <a:bodyPr/>
          <a:lstStyle/>
          <a:p>
            <a:fld id="{8AEBDCA3-918C-4541-BF84-4F93CF1796EA}" type="slidenum">
              <a:rPr kumimoji="1" lang="ja-JP" altLang="en-US" smtClean="0"/>
              <a:t>18</a:t>
            </a:fld>
            <a:endParaRPr kumimoji="1" lang="ja-JP" altLang="en-US"/>
          </a:p>
        </p:txBody>
      </p:sp>
      <p:pic>
        <p:nvPicPr>
          <p:cNvPr id="4100" name="Picture 4" descr="Image result for server">
            <a:extLst>
              <a:ext uri="{FF2B5EF4-FFF2-40B4-BE49-F238E27FC236}">
                <a16:creationId xmlns="" xmlns:a16="http://schemas.microsoft.com/office/drawing/2014/main" id="{95728180-38F1-46D4-B933-E0D6D2FA13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0607" y="2863664"/>
            <a:ext cx="2318063" cy="3582838"/>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 xmlns:a16="http://schemas.microsoft.com/office/drawing/2014/main" id="{33111B54-B400-4E7A-AB8E-3EDF14FD89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57665" y="3741896"/>
            <a:ext cx="1387641" cy="1135852"/>
          </a:xfrm>
          <a:prstGeom prst="rect">
            <a:avLst/>
          </a:prstGeom>
        </p:spPr>
      </p:pic>
      <p:pic>
        <p:nvPicPr>
          <p:cNvPr id="13" name="図 12">
            <a:extLst>
              <a:ext uri="{FF2B5EF4-FFF2-40B4-BE49-F238E27FC236}">
                <a16:creationId xmlns="" xmlns:a16="http://schemas.microsoft.com/office/drawing/2014/main" id="{9091A424-22F3-4AFB-B35E-E8724210618E}"/>
              </a:ext>
            </a:extLst>
          </p:cNvPr>
          <p:cNvPicPr>
            <a:picLocks noChangeAspect="1"/>
          </p:cNvPicPr>
          <p:nvPr/>
        </p:nvPicPr>
        <p:blipFill>
          <a:blip r:embed="rId4"/>
          <a:stretch>
            <a:fillRect/>
          </a:stretch>
        </p:blipFill>
        <p:spPr>
          <a:xfrm>
            <a:off x="6456608" y="1714019"/>
            <a:ext cx="3756338" cy="2816150"/>
          </a:xfrm>
          <a:prstGeom prst="rect">
            <a:avLst/>
          </a:prstGeom>
        </p:spPr>
      </p:pic>
      <p:sp>
        <p:nvSpPr>
          <p:cNvPr id="14" name="思考の吹き出し: 雲形 13">
            <a:extLst>
              <a:ext uri="{FF2B5EF4-FFF2-40B4-BE49-F238E27FC236}">
                <a16:creationId xmlns="" xmlns:a16="http://schemas.microsoft.com/office/drawing/2014/main" id="{A61E76DB-21D6-4FE9-8DFE-3BA8187F0ADF}"/>
              </a:ext>
            </a:extLst>
          </p:cNvPr>
          <p:cNvSpPr/>
          <p:nvPr/>
        </p:nvSpPr>
        <p:spPr>
          <a:xfrm>
            <a:off x="5782614" y="1334340"/>
            <a:ext cx="4905040" cy="3804330"/>
          </a:xfrm>
          <a:prstGeom prst="cloudCallout">
            <a:avLst>
              <a:gd name="adj1" fmla="val -69778"/>
              <a:gd name="adj2" fmla="val 19520"/>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テキスト ボックス 19">
            <a:extLst>
              <a:ext uri="{FF2B5EF4-FFF2-40B4-BE49-F238E27FC236}">
                <a16:creationId xmlns="" xmlns:a16="http://schemas.microsoft.com/office/drawing/2014/main" id="{C7A8B289-E564-41BA-BD46-15684E06C7BE}"/>
              </a:ext>
            </a:extLst>
          </p:cNvPr>
          <p:cNvSpPr txBox="1"/>
          <p:nvPr/>
        </p:nvSpPr>
        <p:spPr>
          <a:xfrm>
            <a:off x="5591088" y="5518349"/>
            <a:ext cx="2972289" cy="369332"/>
          </a:xfrm>
          <a:prstGeom prst="rect">
            <a:avLst/>
          </a:prstGeom>
          <a:noFill/>
        </p:spPr>
        <p:txBody>
          <a:bodyPr wrap="none" rtlCol="0">
            <a:spAutoFit/>
          </a:bodyPr>
          <a:lstStyle/>
          <a:p>
            <a:r>
              <a:rPr kumimoji="1" lang="en-US" altLang="ja-JP" b="1" dirty="0"/>
              <a:t>CPU</a:t>
            </a:r>
            <a:r>
              <a:rPr kumimoji="1" lang="ja-JP" altLang="en-US" b="1" dirty="0"/>
              <a:t>はほとんど休んでいる</a:t>
            </a:r>
          </a:p>
        </p:txBody>
      </p:sp>
    </p:spTree>
    <p:extLst>
      <p:ext uri="{BB962C8B-B14F-4D97-AF65-F5344CB8AC3E}">
        <p14:creationId xmlns:p14="http://schemas.microsoft.com/office/powerpoint/2010/main" val="318571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53FEB00-AC0C-49BE-BEEE-EAB9BB39B096}"/>
              </a:ext>
            </a:extLst>
          </p:cNvPr>
          <p:cNvSpPr>
            <a:spLocks noGrp="1"/>
          </p:cNvSpPr>
          <p:nvPr>
            <p:ph type="title"/>
          </p:nvPr>
        </p:nvSpPr>
        <p:spPr/>
        <p:txBody>
          <a:bodyPr/>
          <a:lstStyle/>
          <a:p>
            <a:r>
              <a:rPr lang="ja-JP" altLang="en-US" dirty="0"/>
              <a:t>仮想化</a:t>
            </a:r>
            <a:r>
              <a:rPr lang="en-US" altLang="ja-JP" dirty="0"/>
              <a:t>(Virtualization)</a:t>
            </a:r>
            <a:r>
              <a:rPr lang="ja-JP" altLang="en-US" dirty="0"/>
              <a:t>ということ</a:t>
            </a:r>
            <a:endParaRPr kumimoji="1" lang="ja-JP" altLang="en-US" dirty="0"/>
          </a:p>
        </p:txBody>
      </p:sp>
      <p:sp>
        <p:nvSpPr>
          <p:cNvPr id="3" name="スライド番号プレースホルダー 2">
            <a:extLst>
              <a:ext uri="{FF2B5EF4-FFF2-40B4-BE49-F238E27FC236}">
                <a16:creationId xmlns="" xmlns:a16="http://schemas.microsoft.com/office/drawing/2014/main" id="{EDB8E78A-23B0-4668-93D8-927486E75F4B}"/>
              </a:ext>
            </a:extLst>
          </p:cNvPr>
          <p:cNvSpPr>
            <a:spLocks noGrp="1"/>
          </p:cNvSpPr>
          <p:nvPr>
            <p:ph type="sldNum" sz="quarter" idx="12"/>
          </p:nvPr>
        </p:nvSpPr>
        <p:spPr/>
        <p:txBody>
          <a:bodyPr/>
          <a:lstStyle/>
          <a:p>
            <a:fld id="{8AEBDCA3-918C-4541-BF84-4F93CF1796EA}" type="slidenum">
              <a:rPr kumimoji="1" lang="ja-JP" altLang="en-US" smtClean="0"/>
              <a:t>19</a:t>
            </a:fld>
            <a:endParaRPr kumimoji="1" lang="ja-JP" altLang="en-US"/>
          </a:p>
        </p:txBody>
      </p:sp>
      <p:pic>
        <p:nvPicPr>
          <p:cNvPr id="5124"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580" y="1690688"/>
            <a:ext cx="6994839" cy="466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99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 xmlns:a16="http://schemas.microsoft.com/office/drawing/2014/main" id="{E7945787-F3C9-4DC0-8CF9-B0C036BC0AA7}"/>
              </a:ext>
            </a:extLst>
          </p:cNvPr>
          <p:cNvPicPr>
            <a:picLocks noChangeAspect="1"/>
          </p:cNvPicPr>
          <p:nvPr/>
        </p:nvPicPr>
        <p:blipFill>
          <a:blip r:embed="rId2"/>
          <a:stretch>
            <a:fillRect/>
          </a:stretch>
        </p:blipFill>
        <p:spPr>
          <a:xfrm>
            <a:off x="0" y="0"/>
            <a:ext cx="12192000" cy="6858000"/>
          </a:xfrm>
          <a:prstGeom prst="rect">
            <a:avLst/>
          </a:prstGeom>
        </p:spPr>
      </p:pic>
      <p:sp>
        <p:nvSpPr>
          <p:cNvPr id="5" name="タイトル 4">
            <a:extLst>
              <a:ext uri="{FF2B5EF4-FFF2-40B4-BE49-F238E27FC236}">
                <a16:creationId xmlns="" xmlns:a16="http://schemas.microsoft.com/office/drawing/2014/main" id="{98254804-C457-45CE-9207-521B1ADB6721}"/>
              </a:ext>
            </a:extLst>
          </p:cNvPr>
          <p:cNvSpPr>
            <a:spLocks noGrp="1"/>
          </p:cNvSpPr>
          <p:nvPr>
            <p:ph type="title"/>
          </p:nvPr>
        </p:nvSpPr>
        <p:spPr/>
        <p:txBody>
          <a:bodyPr/>
          <a:lstStyle/>
          <a:p>
            <a:r>
              <a:rPr kumimoji="1" lang="en-US" altLang="ja-JP" dirty="0">
                <a:solidFill>
                  <a:schemeClr val="bg1"/>
                </a:solidFill>
                <a:latin typeface="Courier New" panose="02070309020205020404" pitchFamily="49" charset="0"/>
                <a:cs typeface="Courier New" panose="02070309020205020404" pitchFamily="49" charset="0"/>
              </a:rPr>
              <a:t>Server</a:t>
            </a:r>
            <a:endParaRPr kumimoji="1" lang="ja-JP" altLang="en-US" dirty="0">
              <a:solidFill>
                <a:schemeClr val="bg1"/>
              </a:solidFill>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 xmlns:a16="http://schemas.microsoft.com/office/drawing/2014/main" id="{148795CB-36C5-4799-8C55-C278A34981CA}"/>
              </a:ext>
            </a:extLst>
          </p:cNvPr>
          <p:cNvSpPr>
            <a:spLocks noGrp="1"/>
          </p:cNvSpPr>
          <p:nvPr>
            <p:ph type="sldNum" sz="quarter" idx="12"/>
          </p:nvPr>
        </p:nvSpPr>
        <p:spPr/>
        <p:txBody>
          <a:bodyPr/>
          <a:lstStyle/>
          <a:p>
            <a:fld id="{8AEBDCA3-918C-4541-BF84-4F93CF1796EA}" type="slidenum">
              <a:rPr kumimoji="1" lang="ja-JP" altLang="en-US" smtClean="0"/>
              <a:t>2</a:t>
            </a:fld>
            <a:endParaRPr kumimoji="1" lang="ja-JP" altLang="en-US"/>
          </a:p>
        </p:txBody>
      </p:sp>
    </p:spTree>
    <p:extLst>
      <p:ext uri="{BB962C8B-B14F-4D97-AF65-F5344CB8AC3E}">
        <p14:creationId xmlns:p14="http://schemas.microsoft.com/office/powerpoint/2010/main" val="2294827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実際に見てみましょう</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20</a:t>
            </a:fld>
            <a:endParaRPr kumimoji="1" lang="ja-JP" alt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6093" y="1381156"/>
            <a:ext cx="4528036" cy="2651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角丸四角形 3"/>
          <p:cNvSpPr/>
          <p:nvPr/>
        </p:nvSpPr>
        <p:spPr>
          <a:xfrm>
            <a:off x="3703411" y="3297338"/>
            <a:ext cx="1959665" cy="56947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1400" b="1" dirty="0"/>
              <a:t>Raspberry Pi</a:t>
            </a:r>
          </a:p>
          <a:p>
            <a:pPr algn="ctr"/>
            <a:r>
              <a:rPr lang="en-US" altLang="ja-JP" sz="1400" b="1" dirty="0"/>
              <a:t>(</a:t>
            </a:r>
            <a:r>
              <a:rPr lang="ja-JP" altLang="en-US" sz="1400" b="1" dirty="0"/>
              <a:t>ハードウェア</a:t>
            </a:r>
            <a:r>
              <a:rPr lang="en-US" altLang="ja-JP" sz="1400" b="1" dirty="0"/>
              <a:t>)</a:t>
            </a:r>
            <a:endParaRPr kumimoji="1" lang="ja-JP" altLang="en-US" sz="1400" b="1" dirty="0"/>
          </a:p>
        </p:txBody>
      </p:sp>
      <p:sp>
        <p:nvSpPr>
          <p:cNvPr id="6" name="角丸四角形 5"/>
          <p:cNvSpPr/>
          <p:nvPr/>
        </p:nvSpPr>
        <p:spPr>
          <a:xfrm>
            <a:off x="3703410" y="2708323"/>
            <a:ext cx="1959665" cy="56947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1400" b="1" dirty="0" err="1"/>
              <a:t>Raspbian</a:t>
            </a:r>
            <a:r>
              <a:rPr kumimoji="1" lang="en-US" altLang="ja-JP" sz="1400" b="1" dirty="0"/>
              <a:t> Linux</a:t>
            </a:r>
          </a:p>
          <a:p>
            <a:pPr algn="ctr"/>
            <a:r>
              <a:rPr lang="en-US" altLang="ja-JP" sz="1400" b="1" dirty="0"/>
              <a:t>(OS)</a:t>
            </a:r>
            <a:endParaRPr kumimoji="1" lang="ja-JP" altLang="en-US" sz="1400" b="1" dirty="0"/>
          </a:p>
        </p:txBody>
      </p:sp>
      <p:sp>
        <p:nvSpPr>
          <p:cNvPr id="7" name="角丸四角形 6"/>
          <p:cNvSpPr/>
          <p:nvPr/>
        </p:nvSpPr>
        <p:spPr>
          <a:xfrm>
            <a:off x="3703409" y="2138848"/>
            <a:ext cx="1959665" cy="56947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1400" b="1" dirty="0"/>
              <a:t>QEMU</a:t>
            </a:r>
          </a:p>
          <a:p>
            <a:pPr algn="ctr"/>
            <a:r>
              <a:rPr lang="en-US" altLang="ja-JP" sz="1400" b="1" dirty="0"/>
              <a:t>(</a:t>
            </a:r>
            <a:r>
              <a:rPr lang="ja-JP" altLang="en-US" sz="1400" b="1" dirty="0"/>
              <a:t>ハイパーバイザー</a:t>
            </a:r>
            <a:r>
              <a:rPr lang="en-US" altLang="ja-JP" sz="1400" b="1" dirty="0"/>
              <a:t>)</a:t>
            </a:r>
            <a:endParaRPr kumimoji="1" lang="ja-JP" altLang="en-US" sz="1400" b="1" dirty="0"/>
          </a:p>
        </p:txBody>
      </p:sp>
      <p:sp>
        <p:nvSpPr>
          <p:cNvPr id="8" name="角丸四角形 7"/>
          <p:cNvSpPr/>
          <p:nvPr/>
        </p:nvSpPr>
        <p:spPr>
          <a:xfrm>
            <a:off x="3703412" y="1569374"/>
            <a:ext cx="845838" cy="56947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1400" b="1" dirty="0"/>
              <a:t>DOS</a:t>
            </a:r>
          </a:p>
        </p:txBody>
      </p:sp>
      <p:sp>
        <p:nvSpPr>
          <p:cNvPr id="9" name="角丸四角形 8"/>
          <p:cNvSpPr/>
          <p:nvPr/>
        </p:nvSpPr>
        <p:spPr>
          <a:xfrm>
            <a:off x="4571583" y="1569374"/>
            <a:ext cx="845838" cy="56947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sz="1400" b="1" dirty="0"/>
              <a:t>別の</a:t>
            </a:r>
            <a:r>
              <a:rPr lang="en-US" altLang="ja-JP" sz="1400" b="1" dirty="0"/>
              <a:t>Linux</a:t>
            </a:r>
            <a:endParaRPr kumimoji="1" lang="en-US" altLang="ja-JP" sz="1400" b="1" dirty="0"/>
          </a:p>
        </p:txBody>
      </p:sp>
      <p:pic>
        <p:nvPicPr>
          <p:cNvPr id="10"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849" b="10943"/>
          <a:stretch/>
        </p:blipFill>
        <p:spPr bwMode="auto">
          <a:xfrm>
            <a:off x="1392750" y="1460760"/>
            <a:ext cx="2117460" cy="245776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p:cNvCxnSpPr/>
          <p:nvPr/>
        </p:nvCxnSpPr>
        <p:spPr>
          <a:xfrm flipH="1" flipV="1">
            <a:off x="3098880" y="3297338"/>
            <a:ext cx="771245" cy="2847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3233134" y="2423585"/>
            <a:ext cx="568436" cy="2605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2781812" y="1974145"/>
            <a:ext cx="1088312" cy="6525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3098880" y="2037899"/>
            <a:ext cx="1584361" cy="20039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角丸四角形 18"/>
          <p:cNvSpPr/>
          <p:nvPr/>
        </p:nvSpPr>
        <p:spPr>
          <a:xfrm>
            <a:off x="3703411" y="6146637"/>
            <a:ext cx="1959665" cy="56947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1400" b="1" dirty="0"/>
              <a:t>ノート</a:t>
            </a:r>
            <a:r>
              <a:rPr lang="en-US" altLang="ja-JP" sz="1400" b="1" dirty="0"/>
              <a:t>PC</a:t>
            </a:r>
            <a:endParaRPr kumimoji="1" lang="en-US" altLang="ja-JP" sz="1400" b="1" dirty="0"/>
          </a:p>
          <a:p>
            <a:pPr algn="ctr"/>
            <a:r>
              <a:rPr lang="en-US" altLang="ja-JP" sz="1400" b="1" dirty="0"/>
              <a:t>(</a:t>
            </a:r>
            <a:r>
              <a:rPr lang="ja-JP" altLang="en-US" sz="1400" b="1" dirty="0"/>
              <a:t>ハードウェア</a:t>
            </a:r>
            <a:r>
              <a:rPr lang="en-US" altLang="ja-JP" sz="1400" b="1" dirty="0"/>
              <a:t>)</a:t>
            </a:r>
            <a:endParaRPr kumimoji="1" lang="ja-JP" altLang="en-US" sz="1400" b="1" dirty="0"/>
          </a:p>
        </p:txBody>
      </p:sp>
      <p:sp>
        <p:nvSpPr>
          <p:cNvPr id="20" name="角丸四角形 19"/>
          <p:cNvSpPr/>
          <p:nvPr/>
        </p:nvSpPr>
        <p:spPr>
          <a:xfrm>
            <a:off x="3703410" y="5557622"/>
            <a:ext cx="1959665" cy="56947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ja-JP" sz="1400" b="1" dirty="0"/>
              <a:t>Windows 10</a:t>
            </a:r>
          </a:p>
          <a:p>
            <a:pPr algn="ctr"/>
            <a:r>
              <a:rPr lang="en-US" altLang="ja-JP" sz="1400" b="1" dirty="0"/>
              <a:t>(OS)</a:t>
            </a:r>
            <a:endParaRPr kumimoji="1" lang="ja-JP" altLang="en-US" sz="1400" b="1" dirty="0"/>
          </a:p>
        </p:txBody>
      </p:sp>
      <p:sp>
        <p:nvSpPr>
          <p:cNvPr id="21" name="角丸四角形 20"/>
          <p:cNvSpPr/>
          <p:nvPr/>
        </p:nvSpPr>
        <p:spPr>
          <a:xfrm>
            <a:off x="3703409" y="4988147"/>
            <a:ext cx="1959665" cy="56947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ja-JP" sz="1400" b="1" dirty="0" err="1"/>
              <a:t>VirtualBox</a:t>
            </a:r>
            <a:endParaRPr kumimoji="1" lang="en-US" altLang="ja-JP" sz="1400" b="1" dirty="0"/>
          </a:p>
          <a:p>
            <a:pPr algn="ctr"/>
            <a:r>
              <a:rPr lang="en-US" altLang="ja-JP" sz="1400" b="1" dirty="0"/>
              <a:t>(</a:t>
            </a:r>
            <a:r>
              <a:rPr lang="ja-JP" altLang="en-US" sz="1400" b="1" dirty="0"/>
              <a:t>ハイパーバイザー</a:t>
            </a:r>
            <a:r>
              <a:rPr lang="en-US" altLang="ja-JP" sz="1400" b="1" dirty="0"/>
              <a:t>)</a:t>
            </a:r>
            <a:endParaRPr kumimoji="1" lang="ja-JP" altLang="en-US" sz="1400" b="1" dirty="0"/>
          </a:p>
        </p:txBody>
      </p:sp>
      <p:sp>
        <p:nvSpPr>
          <p:cNvPr id="22" name="角丸四角形 21"/>
          <p:cNvSpPr/>
          <p:nvPr/>
        </p:nvSpPr>
        <p:spPr>
          <a:xfrm>
            <a:off x="3703412" y="4418673"/>
            <a:ext cx="845838" cy="56947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ja-JP" sz="1400" b="1" dirty="0"/>
              <a:t>Win</a:t>
            </a:r>
          </a:p>
          <a:p>
            <a:pPr algn="ctr"/>
            <a:r>
              <a:rPr kumimoji="1" lang="en-US" altLang="ja-JP" sz="1400" b="1" dirty="0"/>
              <a:t>2000</a:t>
            </a:r>
          </a:p>
        </p:txBody>
      </p:sp>
      <p:sp>
        <p:nvSpPr>
          <p:cNvPr id="23" name="角丸四角形 22"/>
          <p:cNvSpPr/>
          <p:nvPr/>
        </p:nvSpPr>
        <p:spPr>
          <a:xfrm>
            <a:off x="4571583" y="4418673"/>
            <a:ext cx="845838" cy="56947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ja-JP" sz="1400" b="1" dirty="0"/>
              <a:t>Linux</a:t>
            </a:r>
          </a:p>
        </p:txBody>
      </p:sp>
      <p:pic>
        <p:nvPicPr>
          <p:cNvPr id="24"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849" b="10943"/>
          <a:stretch/>
        </p:blipFill>
        <p:spPr bwMode="auto">
          <a:xfrm>
            <a:off x="1392750" y="4310059"/>
            <a:ext cx="2117460" cy="24577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線矢印コネクタ 24"/>
          <p:cNvCxnSpPr/>
          <p:nvPr/>
        </p:nvCxnSpPr>
        <p:spPr>
          <a:xfrm flipH="1" flipV="1">
            <a:off x="3098880" y="6146637"/>
            <a:ext cx="771245" cy="2847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a:off x="3233134" y="5272884"/>
            <a:ext cx="568436" cy="2605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2781812" y="4823444"/>
            <a:ext cx="1088312" cy="6525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3098880" y="4887198"/>
            <a:ext cx="1584361" cy="20039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6093" y="4221006"/>
            <a:ext cx="4528036" cy="2546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53922" y="1652076"/>
            <a:ext cx="1338828" cy="369332"/>
          </a:xfrm>
          <a:prstGeom prst="rect">
            <a:avLst/>
          </a:prstGeom>
          <a:noFill/>
        </p:spPr>
        <p:txBody>
          <a:bodyPr wrap="none" rtlCol="0">
            <a:spAutoFit/>
          </a:bodyPr>
          <a:lstStyle/>
          <a:p>
            <a:r>
              <a:rPr kumimoji="1" lang="ja-JP" altLang="en-US" dirty="0"/>
              <a:t>パターン１</a:t>
            </a:r>
          </a:p>
        </p:txBody>
      </p:sp>
      <p:sp>
        <p:nvSpPr>
          <p:cNvPr id="30" name="テキスト ボックス 29"/>
          <p:cNvSpPr txBox="1"/>
          <p:nvPr/>
        </p:nvSpPr>
        <p:spPr>
          <a:xfrm>
            <a:off x="53922" y="4536481"/>
            <a:ext cx="1338828" cy="369332"/>
          </a:xfrm>
          <a:prstGeom prst="rect">
            <a:avLst/>
          </a:prstGeom>
          <a:noFill/>
        </p:spPr>
        <p:txBody>
          <a:bodyPr wrap="none" rtlCol="0">
            <a:spAutoFit/>
          </a:bodyPr>
          <a:lstStyle/>
          <a:p>
            <a:r>
              <a:rPr kumimoji="1" lang="ja-JP" altLang="en-US" dirty="0"/>
              <a:t>パターン２</a:t>
            </a:r>
          </a:p>
        </p:txBody>
      </p:sp>
    </p:spTree>
    <p:extLst>
      <p:ext uri="{BB962C8B-B14F-4D97-AF65-F5344CB8AC3E}">
        <p14:creationId xmlns:p14="http://schemas.microsoft.com/office/powerpoint/2010/main" val="203859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タイトル 3"/>
          <p:cNvSpPr>
            <a:spLocks noGrp="1"/>
          </p:cNvSpPr>
          <p:nvPr>
            <p:ph type="title"/>
          </p:nvPr>
        </p:nvSpPr>
        <p:spPr/>
        <p:txBody>
          <a:bodyPr vert="horz" lIns="91440" tIns="45720" rIns="91440" bIns="45720" rtlCol="0" anchor="ctr">
            <a:normAutofit/>
          </a:bodyPr>
          <a:lstStyle/>
          <a:p>
            <a:r>
              <a:rPr lang="en-US" altLang="ja-JP" dirty="0">
                <a:solidFill>
                  <a:schemeClr val="bg1"/>
                </a:solidFill>
                <a:latin typeface="Courier New" panose="02070309020205020404" pitchFamily="49" charset="0"/>
                <a:cs typeface="Courier New" panose="02070309020205020404" pitchFamily="49" charset="0"/>
              </a:rPr>
              <a:t>Cloud</a:t>
            </a:r>
            <a:endParaRPr lang="ja-JP" altLang="en-US" dirty="0">
              <a:solidFill>
                <a:schemeClr val="bg1"/>
              </a:solidFill>
              <a:latin typeface="Courier New" panose="02070309020205020404" pitchFamily="49" charset="0"/>
              <a:cs typeface="Courier New" panose="02070309020205020404" pitchFamily="49" charset="0"/>
            </a:endParaRP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21</a:t>
            </a:fld>
            <a:endParaRPr kumimoji="1" lang="ja-JP" altLang="en-US"/>
          </a:p>
        </p:txBody>
      </p:sp>
    </p:spTree>
    <p:extLst>
      <p:ext uri="{BB962C8B-B14F-4D97-AF65-F5344CB8AC3E}">
        <p14:creationId xmlns:p14="http://schemas.microsoft.com/office/powerpoint/2010/main" val="126352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考えをさらに発展させる</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22</a:t>
            </a:fld>
            <a:endParaRPr kumimoji="1" lang="ja-JP" altLang="en-US"/>
          </a:p>
        </p:txBody>
      </p:sp>
      <p:sp>
        <p:nvSpPr>
          <p:cNvPr id="13" name="テキスト ボックス 12"/>
          <p:cNvSpPr txBox="1"/>
          <p:nvPr/>
        </p:nvSpPr>
        <p:spPr>
          <a:xfrm>
            <a:off x="8297014" y="2262976"/>
            <a:ext cx="3685159" cy="923330"/>
          </a:xfrm>
          <a:prstGeom prst="rect">
            <a:avLst/>
          </a:prstGeom>
          <a:noFill/>
        </p:spPr>
        <p:txBody>
          <a:bodyPr wrap="square" rtlCol="0">
            <a:spAutoFit/>
          </a:bodyPr>
          <a:lstStyle/>
          <a:p>
            <a:r>
              <a:rPr kumimoji="1" lang="ja-JP" altLang="en-US" b="1" dirty="0"/>
              <a:t>ネットワークでつながってさえいれば、</a:t>
            </a:r>
            <a:r>
              <a:rPr lang="ja-JP" altLang="en-US" b="1" dirty="0"/>
              <a:t>お互いどこにいようが、構わない。</a:t>
            </a:r>
            <a:endParaRPr lang="en-US" altLang="ja-JP" b="1" dirty="0"/>
          </a:p>
        </p:txBody>
      </p:sp>
      <p:pic>
        <p:nvPicPr>
          <p:cNvPr id="4" name="図 3">
            <a:extLst>
              <a:ext uri="{FF2B5EF4-FFF2-40B4-BE49-F238E27FC236}">
                <a16:creationId xmlns="" xmlns:a16="http://schemas.microsoft.com/office/drawing/2014/main" id="{F16D4C50-12A9-410B-8F04-9FEBA2FD740B}"/>
              </a:ext>
            </a:extLst>
          </p:cNvPr>
          <p:cNvPicPr>
            <a:picLocks noChangeAspect="1"/>
          </p:cNvPicPr>
          <p:nvPr/>
        </p:nvPicPr>
        <p:blipFill>
          <a:blip r:embed="rId2"/>
          <a:stretch>
            <a:fillRect/>
          </a:stretch>
        </p:blipFill>
        <p:spPr>
          <a:xfrm>
            <a:off x="1642297" y="2910345"/>
            <a:ext cx="2553496" cy="1505219"/>
          </a:xfrm>
          <a:prstGeom prst="rect">
            <a:avLst/>
          </a:prstGeom>
        </p:spPr>
      </p:pic>
      <p:sp>
        <p:nvSpPr>
          <p:cNvPr id="6" name="フローチャート: 和接合 9">
            <a:extLst>
              <a:ext uri="{FF2B5EF4-FFF2-40B4-BE49-F238E27FC236}">
                <a16:creationId xmlns="" xmlns:a16="http://schemas.microsoft.com/office/drawing/2014/main" id="{F3247863-BB64-4320-A4C9-1394AB0CC61C}"/>
              </a:ext>
            </a:extLst>
          </p:cNvPr>
          <p:cNvSpPr/>
          <p:nvPr/>
        </p:nvSpPr>
        <p:spPr>
          <a:xfrm>
            <a:off x="4182567" y="3173800"/>
            <a:ext cx="913894" cy="913894"/>
          </a:xfrm>
          <a:prstGeom prst="flowChartSummingJunction">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cxnSp>
        <p:nvCxnSpPr>
          <p:cNvPr id="9" name="直線コネクタ 8">
            <a:extLst>
              <a:ext uri="{FF2B5EF4-FFF2-40B4-BE49-F238E27FC236}">
                <a16:creationId xmlns="" xmlns:a16="http://schemas.microsoft.com/office/drawing/2014/main" id="{89989D7E-BC6E-4600-AADF-237AC5E4D065}"/>
              </a:ext>
            </a:extLst>
          </p:cNvPr>
          <p:cNvCxnSpPr>
            <a:cxnSpLocks/>
          </p:cNvCxnSpPr>
          <p:nvPr/>
        </p:nvCxnSpPr>
        <p:spPr>
          <a:xfrm flipV="1">
            <a:off x="3270108" y="3591235"/>
            <a:ext cx="824358" cy="39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 xmlns:a16="http://schemas.microsoft.com/office/drawing/2014/main" id="{89989D7E-BC6E-4600-AADF-237AC5E4D065}"/>
              </a:ext>
            </a:extLst>
          </p:cNvPr>
          <p:cNvCxnSpPr>
            <a:cxnSpLocks/>
          </p:cNvCxnSpPr>
          <p:nvPr/>
        </p:nvCxnSpPr>
        <p:spPr>
          <a:xfrm>
            <a:off x="5109687" y="3591235"/>
            <a:ext cx="1187204" cy="143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5793921" y="2424347"/>
            <a:ext cx="600513" cy="2546211"/>
            <a:chOff x="6675692" y="2899546"/>
            <a:chExt cx="403133" cy="805375"/>
          </a:xfrm>
        </p:grpSpPr>
        <p:sp>
          <p:nvSpPr>
            <p:cNvPr id="14" name="フリーフォーム 13"/>
            <p:cNvSpPr/>
            <p:nvPr/>
          </p:nvSpPr>
          <p:spPr>
            <a:xfrm>
              <a:off x="6675692" y="2922824"/>
              <a:ext cx="258817" cy="782097"/>
            </a:xfrm>
            <a:custGeom>
              <a:avLst/>
              <a:gdLst>
                <a:gd name="connsiteX0" fmla="*/ 21445 w 582554"/>
                <a:gd name="connsiteY0" fmla="*/ 0 h 1849582"/>
                <a:gd name="connsiteX1" fmla="*/ 457863 w 582554"/>
                <a:gd name="connsiteY1" fmla="*/ 633845 h 1849582"/>
                <a:gd name="connsiteX2" fmla="*/ 663 w 582554"/>
                <a:gd name="connsiteY2" fmla="*/ 1236518 h 1849582"/>
                <a:gd name="connsiteX3" fmla="*/ 582554 w 582554"/>
                <a:gd name="connsiteY3" fmla="*/ 1849582 h 1849582"/>
              </a:gdLst>
              <a:ahLst/>
              <a:cxnLst>
                <a:cxn ang="0">
                  <a:pos x="connsiteX0" y="connsiteY0"/>
                </a:cxn>
                <a:cxn ang="0">
                  <a:pos x="connsiteX1" y="connsiteY1"/>
                </a:cxn>
                <a:cxn ang="0">
                  <a:pos x="connsiteX2" y="connsiteY2"/>
                </a:cxn>
                <a:cxn ang="0">
                  <a:pos x="connsiteX3" y="connsiteY3"/>
                </a:cxn>
              </a:cxnLst>
              <a:rect l="l" t="t" r="r" b="b"/>
              <a:pathLst>
                <a:path w="582554" h="1849582">
                  <a:moveTo>
                    <a:pt x="21445" y="0"/>
                  </a:moveTo>
                  <a:cubicBezTo>
                    <a:pt x="241386" y="213879"/>
                    <a:pt x="461327" y="427759"/>
                    <a:pt x="457863" y="633845"/>
                  </a:cubicBezTo>
                  <a:cubicBezTo>
                    <a:pt x="454399" y="839931"/>
                    <a:pt x="-20119" y="1033895"/>
                    <a:pt x="663" y="1236518"/>
                  </a:cubicBezTo>
                  <a:cubicBezTo>
                    <a:pt x="21445" y="1439141"/>
                    <a:pt x="301999" y="1644361"/>
                    <a:pt x="582554" y="184958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8" name="フリーフォーム 17"/>
            <p:cNvSpPr/>
            <p:nvPr/>
          </p:nvSpPr>
          <p:spPr>
            <a:xfrm>
              <a:off x="6820008" y="2899546"/>
              <a:ext cx="258817" cy="782097"/>
            </a:xfrm>
            <a:custGeom>
              <a:avLst/>
              <a:gdLst>
                <a:gd name="connsiteX0" fmla="*/ 21445 w 582554"/>
                <a:gd name="connsiteY0" fmla="*/ 0 h 1849582"/>
                <a:gd name="connsiteX1" fmla="*/ 457863 w 582554"/>
                <a:gd name="connsiteY1" fmla="*/ 633845 h 1849582"/>
                <a:gd name="connsiteX2" fmla="*/ 663 w 582554"/>
                <a:gd name="connsiteY2" fmla="*/ 1236518 h 1849582"/>
                <a:gd name="connsiteX3" fmla="*/ 582554 w 582554"/>
                <a:gd name="connsiteY3" fmla="*/ 1849582 h 1849582"/>
              </a:gdLst>
              <a:ahLst/>
              <a:cxnLst>
                <a:cxn ang="0">
                  <a:pos x="connsiteX0" y="connsiteY0"/>
                </a:cxn>
                <a:cxn ang="0">
                  <a:pos x="connsiteX1" y="connsiteY1"/>
                </a:cxn>
                <a:cxn ang="0">
                  <a:pos x="connsiteX2" y="connsiteY2"/>
                </a:cxn>
                <a:cxn ang="0">
                  <a:pos x="connsiteX3" y="connsiteY3"/>
                </a:cxn>
              </a:cxnLst>
              <a:rect l="l" t="t" r="r" b="b"/>
              <a:pathLst>
                <a:path w="582554" h="1849582">
                  <a:moveTo>
                    <a:pt x="21445" y="0"/>
                  </a:moveTo>
                  <a:cubicBezTo>
                    <a:pt x="241386" y="213879"/>
                    <a:pt x="461327" y="427759"/>
                    <a:pt x="457863" y="633845"/>
                  </a:cubicBezTo>
                  <a:cubicBezTo>
                    <a:pt x="454399" y="839931"/>
                    <a:pt x="-20119" y="1033895"/>
                    <a:pt x="663" y="1236518"/>
                  </a:cubicBezTo>
                  <a:cubicBezTo>
                    <a:pt x="21445" y="1439141"/>
                    <a:pt x="301999" y="1644361"/>
                    <a:pt x="582554" y="184958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grpSp>
      <p:pic>
        <p:nvPicPr>
          <p:cNvPr id="21" name="Picture 4" descr="Image result for server">
            <a:extLst>
              <a:ext uri="{FF2B5EF4-FFF2-40B4-BE49-F238E27FC236}">
                <a16:creationId xmlns="" xmlns:a16="http://schemas.microsoft.com/office/drawing/2014/main" id="{95728180-38F1-46D4-B933-E0D6D2FA13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2976" y="2062973"/>
            <a:ext cx="1183333" cy="182898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333969" y="2959928"/>
            <a:ext cx="1569660" cy="369332"/>
          </a:xfrm>
          <a:prstGeom prst="rect">
            <a:avLst/>
          </a:prstGeom>
          <a:noFill/>
        </p:spPr>
        <p:txBody>
          <a:bodyPr wrap="none" rtlCol="0">
            <a:spAutoFit/>
          </a:bodyPr>
          <a:lstStyle/>
          <a:p>
            <a:r>
              <a:rPr kumimoji="1" lang="ja-JP" altLang="en-US" b="1" dirty="0"/>
              <a:t>クライアント</a:t>
            </a:r>
          </a:p>
        </p:txBody>
      </p:sp>
      <p:sp>
        <p:nvSpPr>
          <p:cNvPr id="23" name="テキスト ボックス 22"/>
          <p:cNvSpPr txBox="1"/>
          <p:nvPr/>
        </p:nvSpPr>
        <p:spPr>
          <a:xfrm>
            <a:off x="6730644" y="1741084"/>
            <a:ext cx="1107996" cy="369332"/>
          </a:xfrm>
          <a:prstGeom prst="rect">
            <a:avLst/>
          </a:prstGeom>
          <a:noFill/>
        </p:spPr>
        <p:txBody>
          <a:bodyPr wrap="none" rtlCol="0">
            <a:spAutoFit/>
          </a:bodyPr>
          <a:lstStyle/>
          <a:p>
            <a:r>
              <a:rPr kumimoji="1" lang="ja-JP" altLang="en-US" b="1" dirty="0"/>
              <a:t>サーバー</a:t>
            </a:r>
          </a:p>
        </p:txBody>
      </p:sp>
      <p:pic>
        <p:nvPicPr>
          <p:cNvPr id="24"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849" b="10943"/>
          <a:stretch/>
        </p:blipFill>
        <p:spPr bwMode="auto">
          <a:xfrm>
            <a:off x="6398527" y="3895866"/>
            <a:ext cx="1898488" cy="2203598"/>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p:cNvSpPr txBox="1"/>
          <p:nvPr/>
        </p:nvSpPr>
        <p:spPr>
          <a:xfrm>
            <a:off x="8297015" y="4322730"/>
            <a:ext cx="3685159" cy="646331"/>
          </a:xfrm>
          <a:prstGeom prst="rect">
            <a:avLst/>
          </a:prstGeom>
          <a:noFill/>
        </p:spPr>
        <p:txBody>
          <a:bodyPr wrap="square" rtlCol="0">
            <a:spAutoFit/>
          </a:bodyPr>
          <a:lstStyle/>
          <a:p>
            <a:r>
              <a:rPr lang="ja-JP" altLang="en-US" b="1" dirty="0"/>
              <a:t>しかもその相手が仮想的なサーバーだとしても</a:t>
            </a:r>
            <a:r>
              <a:rPr lang="en-US" altLang="ja-JP" b="1" dirty="0"/>
              <a:t>‥</a:t>
            </a:r>
          </a:p>
        </p:txBody>
      </p:sp>
      <p:sp>
        <p:nvSpPr>
          <p:cNvPr id="26" name="テキスト ボックス 25"/>
          <p:cNvSpPr txBox="1"/>
          <p:nvPr/>
        </p:nvSpPr>
        <p:spPr>
          <a:xfrm>
            <a:off x="4001691" y="4087694"/>
            <a:ext cx="1569660" cy="369332"/>
          </a:xfrm>
          <a:prstGeom prst="rect">
            <a:avLst/>
          </a:prstGeom>
          <a:noFill/>
        </p:spPr>
        <p:txBody>
          <a:bodyPr wrap="none" rtlCol="0">
            <a:spAutoFit/>
          </a:bodyPr>
          <a:lstStyle/>
          <a:p>
            <a:r>
              <a:rPr kumimoji="1" lang="ja-JP" altLang="en-US" b="1" dirty="0"/>
              <a:t>ネットワーク</a:t>
            </a:r>
          </a:p>
        </p:txBody>
      </p:sp>
    </p:spTree>
    <p:extLst>
      <p:ext uri="{BB962C8B-B14F-4D97-AF65-F5344CB8AC3E}">
        <p14:creationId xmlns:p14="http://schemas.microsoft.com/office/powerpoint/2010/main" val="240778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蛇口 イメー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54" y="2100517"/>
            <a:ext cx="2929796" cy="292979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kumimoji="1" lang="ja-JP" altLang="en-US" dirty="0"/>
              <a:t>「所有」から「利用」へ</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23</a:t>
            </a:fld>
            <a:endParaRPr kumimoji="1" lang="ja-JP" alt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915" y="1583605"/>
            <a:ext cx="6352564" cy="451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7321443" y="1886774"/>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8211223" y="2039173"/>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9087730" y="2165630"/>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7238795" y="2463616"/>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8128575" y="2616015"/>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9005082" y="2742472"/>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7106493" y="3076497"/>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8000421" y="3228896"/>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8876928" y="3355353"/>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6984996" y="3724011"/>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7878924" y="3876410"/>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8755431" y="4002867"/>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6299735" y="2592566"/>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6167433" y="3205447"/>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6045936" y="3852961"/>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9826172" y="3044595"/>
            <a:ext cx="949244" cy="110179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49" b="10943"/>
          <a:stretch/>
        </p:blipFill>
        <p:spPr bwMode="auto">
          <a:xfrm>
            <a:off x="9698018" y="3657476"/>
            <a:ext cx="949244" cy="110179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09242" y="5143498"/>
            <a:ext cx="3775393" cy="523220"/>
          </a:xfrm>
          <a:prstGeom prst="rect">
            <a:avLst/>
          </a:prstGeom>
          <a:noFill/>
        </p:spPr>
        <p:txBody>
          <a:bodyPr wrap="none" rtlCol="0">
            <a:spAutoFit/>
          </a:bodyPr>
          <a:lstStyle/>
          <a:p>
            <a:r>
              <a:rPr kumimoji="1" lang="ja-JP" altLang="en-US" sz="2800" b="1" dirty="0"/>
              <a:t>巨大な仮想サーバー群</a:t>
            </a:r>
          </a:p>
        </p:txBody>
      </p:sp>
      <p:sp>
        <p:nvSpPr>
          <p:cNvPr id="25" name="フローチャート: 和接合 9">
            <a:extLst>
              <a:ext uri="{FF2B5EF4-FFF2-40B4-BE49-F238E27FC236}">
                <a16:creationId xmlns="" xmlns:a16="http://schemas.microsoft.com/office/drawing/2014/main" id="{F3247863-BB64-4320-A4C9-1394AB0CC61C}"/>
              </a:ext>
            </a:extLst>
          </p:cNvPr>
          <p:cNvSpPr/>
          <p:nvPr/>
        </p:nvSpPr>
        <p:spPr>
          <a:xfrm>
            <a:off x="3744830" y="3219346"/>
            <a:ext cx="913894" cy="913894"/>
          </a:xfrm>
          <a:prstGeom prst="flowChartSummingJunction">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cxnSp>
        <p:nvCxnSpPr>
          <p:cNvPr id="26" name="直線コネクタ 25">
            <a:extLst>
              <a:ext uri="{FF2B5EF4-FFF2-40B4-BE49-F238E27FC236}">
                <a16:creationId xmlns="" xmlns:a16="http://schemas.microsoft.com/office/drawing/2014/main" id="{89989D7E-BC6E-4600-AADF-237AC5E4D065}"/>
              </a:ext>
            </a:extLst>
          </p:cNvPr>
          <p:cNvCxnSpPr>
            <a:cxnSpLocks/>
          </p:cNvCxnSpPr>
          <p:nvPr/>
        </p:nvCxnSpPr>
        <p:spPr>
          <a:xfrm flipV="1">
            <a:off x="2832371" y="3636781"/>
            <a:ext cx="824358" cy="39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 xmlns:a16="http://schemas.microsoft.com/office/drawing/2014/main" id="{89989D7E-BC6E-4600-AADF-237AC5E4D065}"/>
              </a:ext>
            </a:extLst>
          </p:cNvPr>
          <p:cNvCxnSpPr>
            <a:cxnSpLocks/>
          </p:cNvCxnSpPr>
          <p:nvPr/>
        </p:nvCxnSpPr>
        <p:spPr>
          <a:xfrm>
            <a:off x="4671950" y="3636781"/>
            <a:ext cx="1187204" cy="143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563954" y="4133240"/>
            <a:ext cx="1569660" cy="369332"/>
          </a:xfrm>
          <a:prstGeom prst="rect">
            <a:avLst/>
          </a:prstGeom>
          <a:noFill/>
        </p:spPr>
        <p:txBody>
          <a:bodyPr wrap="none" rtlCol="0">
            <a:spAutoFit/>
          </a:bodyPr>
          <a:lstStyle/>
          <a:p>
            <a:r>
              <a:rPr kumimoji="1" lang="ja-JP" altLang="en-US" b="1" dirty="0"/>
              <a:t>ネットワーク</a:t>
            </a:r>
          </a:p>
        </p:txBody>
      </p:sp>
      <p:sp>
        <p:nvSpPr>
          <p:cNvPr id="29" name="テキスト ボックス 28"/>
          <p:cNvSpPr txBox="1"/>
          <p:nvPr/>
        </p:nvSpPr>
        <p:spPr>
          <a:xfrm>
            <a:off x="409812" y="4694431"/>
            <a:ext cx="2739679" cy="1477328"/>
          </a:xfrm>
          <a:prstGeom prst="rect">
            <a:avLst/>
          </a:prstGeom>
          <a:noFill/>
        </p:spPr>
        <p:txBody>
          <a:bodyPr wrap="square" rtlCol="0">
            <a:spAutoFit/>
          </a:bodyPr>
          <a:lstStyle/>
          <a:p>
            <a:r>
              <a:rPr kumimoji="1" lang="ja-JP" altLang="en-US" b="1" dirty="0"/>
              <a:t>蛇口をひねったら水が出てくるように、使いたいときに使いたいだけコンピューター</a:t>
            </a:r>
            <a:r>
              <a:rPr kumimoji="1" lang="en-US" altLang="ja-JP" b="1" dirty="0"/>
              <a:t>(</a:t>
            </a:r>
            <a:r>
              <a:rPr kumimoji="1" lang="ja-JP" altLang="en-US" b="1" dirty="0"/>
              <a:t>リソース</a:t>
            </a:r>
            <a:r>
              <a:rPr kumimoji="1" lang="en-US" altLang="ja-JP" b="1" dirty="0"/>
              <a:t>)</a:t>
            </a:r>
            <a:r>
              <a:rPr kumimoji="1" lang="ja-JP" altLang="en-US" b="1" dirty="0"/>
              <a:t>を使う</a:t>
            </a:r>
            <a:endParaRPr kumimoji="1" lang="en-US" altLang="ja-JP" b="1" dirty="0"/>
          </a:p>
        </p:txBody>
      </p:sp>
      <p:sp>
        <p:nvSpPr>
          <p:cNvPr id="30" name="テキスト ボックス 29"/>
          <p:cNvSpPr txBox="1"/>
          <p:nvPr/>
        </p:nvSpPr>
        <p:spPr>
          <a:xfrm>
            <a:off x="8042176" y="1474388"/>
            <a:ext cx="3262432" cy="400110"/>
          </a:xfrm>
          <a:prstGeom prst="rect">
            <a:avLst/>
          </a:prstGeom>
          <a:noFill/>
        </p:spPr>
        <p:txBody>
          <a:bodyPr wrap="none" rtlCol="0">
            <a:spAutoFit/>
          </a:bodyPr>
          <a:lstStyle/>
          <a:p>
            <a:r>
              <a:rPr lang="ja-JP" altLang="en-US" sz="2000" b="1" dirty="0"/>
              <a:t>サービスとして</a:t>
            </a:r>
            <a:r>
              <a:rPr lang="ja-JP" altLang="en-US" sz="2000" b="1"/>
              <a:t>提供する側</a:t>
            </a:r>
            <a:endParaRPr kumimoji="1" lang="ja-JP" altLang="en-US" sz="2000" b="1" dirty="0"/>
          </a:p>
        </p:txBody>
      </p:sp>
      <p:sp>
        <p:nvSpPr>
          <p:cNvPr id="31" name="テキスト ボックス 30"/>
          <p:cNvSpPr txBox="1"/>
          <p:nvPr/>
        </p:nvSpPr>
        <p:spPr>
          <a:xfrm>
            <a:off x="148435" y="1925378"/>
            <a:ext cx="2749471" cy="400110"/>
          </a:xfrm>
          <a:prstGeom prst="rect">
            <a:avLst/>
          </a:prstGeom>
          <a:noFill/>
        </p:spPr>
        <p:txBody>
          <a:bodyPr wrap="none" rtlCol="0">
            <a:spAutoFit/>
          </a:bodyPr>
          <a:lstStyle/>
          <a:p>
            <a:r>
              <a:rPr lang="ja-JP" altLang="en-US" sz="2000" b="1" dirty="0"/>
              <a:t>サービスを利用する側</a:t>
            </a:r>
            <a:endParaRPr kumimoji="1" lang="ja-JP" altLang="en-US" sz="2000" b="1" dirty="0"/>
          </a:p>
        </p:txBody>
      </p:sp>
      <p:sp>
        <p:nvSpPr>
          <p:cNvPr id="24" name="正方形/長方形 23"/>
          <p:cNvSpPr/>
          <p:nvPr/>
        </p:nvSpPr>
        <p:spPr>
          <a:xfrm>
            <a:off x="6102401" y="2616015"/>
            <a:ext cx="1413682" cy="116378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34" name="下矢印 33"/>
          <p:cNvSpPr/>
          <p:nvPr/>
        </p:nvSpPr>
        <p:spPr>
          <a:xfrm rot="5400000">
            <a:off x="4378654" y="1437764"/>
            <a:ext cx="295251" cy="3232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35" name="テキスト ボックス 34"/>
          <p:cNvSpPr txBox="1"/>
          <p:nvPr/>
        </p:nvSpPr>
        <p:spPr>
          <a:xfrm>
            <a:off x="3839375" y="2686747"/>
            <a:ext cx="2262158" cy="369332"/>
          </a:xfrm>
          <a:prstGeom prst="rect">
            <a:avLst/>
          </a:prstGeom>
          <a:noFill/>
        </p:spPr>
        <p:txBody>
          <a:bodyPr wrap="none" rtlCol="0">
            <a:spAutoFit/>
          </a:bodyPr>
          <a:lstStyle/>
          <a:p>
            <a:r>
              <a:rPr kumimoji="1" lang="ja-JP" altLang="en-US" b="1" dirty="0"/>
              <a:t>ある区画を時間貸し</a:t>
            </a:r>
          </a:p>
        </p:txBody>
      </p:sp>
    </p:spTree>
    <p:extLst>
      <p:ext uri="{BB962C8B-B14F-4D97-AF65-F5344CB8AC3E}">
        <p14:creationId xmlns:p14="http://schemas.microsoft.com/office/powerpoint/2010/main" val="510527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クラウドの種類 </a:t>
            </a:r>
            <a:r>
              <a:rPr kumimoji="1" lang="en-US" altLang="ja-JP" b="1" dirty="0" err="1"/>
              <a:t>X</a:t>
            </a:r>
            <a:r>
              <a:rPr kumimoji="1" lang="en-US" altLang="ja-JP" dirty="0" err="1"/>
              <a:t>aaS</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24</a:t>
            </a:fld>
            <a:endParaRPr kumimoji="1" lang="ja-JP"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1608860"/>
            <a:ext cx="7439254" cy="4490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202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 xmlns:a16="http://schemas.microsoft.com/office/drawing/2014/main" id="{01394863-9AC0-4359-98BF-3E408440E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025" y="1608860"/>
            <a:ext cx="7439254" cy="4490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吹き出し: 四角形 11">
            <a:extLst>
              <a:ext uri="{FF2B5EF4-FFF2-40B4-BE49-F238E27FC236}">
                <a16:creationId xmlns="" xmlns:a16="http://schemas.microsoft.com/office/drawing/2014/main" id="{AA7050C1-19DA-4FD5-8CC7-E0116AEB9B0B}"/>
              </a:ext>
            </a:extLst>
          </p:cNvPr>
          <p:cNvSpPr/>
          <p:nvPr/>
        </p:nvSpPr>
        <p:spPr>
          <a:xfrm>
            <a:off x="190428" y="2717093"/>
            <a:ext cx="5634224" cy="4004382"/>
          </a:xfrm>
          <a:prstGeom prst="wedgeRectCallout">
            <a:avLst>
              <a:gd name="adj1" fmla="val 36040"/>
              <a:gd name="adj2" fmla="val -70870"/>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kumimoji="1" lang="ja-JP" altLang="en-US" dirty="0"/>
              <a:t>実際にクラウドサービスを利用してみる</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25</a:t>
            </a:fld>
            <a:endParaRPr kumimoji="1" lang="ja-JP"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13" y="3411029"/>
            <a:ext cx="5330233" cy="3191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295504" y="2870895"/>
            <a:ext cx="3677610" cy="492443"/>
          </a:xfrm>
          <a:prstGeom prst="rect">
            <a:avLst/>
          </a:prstGeom>
          <a:noFill/>
        </p:spPr>
        <p:txBody>
          <a:bodyPr wrap="none" rtlCol="0">
            <a:spAutoFit/>
          </a:bodyPr>
          <a:lstStyle/>
          <a:p>
            <a:r>
              <a:rPr lang="ja-JP" altLang="en-US" sz="1600" dirty="0"/>
              <a:t>主要な</a:t>
            </a:r>
            <a:r>
              <a:rPr lang="en-US" altLang="ja-JP" sz="1600" dirty="0"/>
              <a:t>IaaS</a:t>
            </a:r>
            <a:r>
              <a:rPr lang="ja-JP" altLang="en-US" sz="1600" dirty="0"/>
              <a:t>（クラウドサービス）比較</a:t>
            </a:r>
            <a:endParaRPr lang="en-US" altLang="ja-JP" sz="1600" dirty="0"/>
          </a:p>
          <a:p>
            <a:r>
              <a:rPr lang="en-US" altLang="ja-JP" sz="1000" dirty="0">
                <a:hlinkClick r:id="rId5"/>
              </a:rPr>
              <a:t>https://furien.jp/columns/38/</a:t>
            </a:r>
            <a:endParaRPr lang="en-US" altLang="ja-JP" sz="1400" dirty="0"/>
          </a:p>
        </p:txBody>
      </p:sp>
      <p:sp>
        <p:nvSpPr>
          <p:cNvPr id="15" name="吹き出し: 四角形 14">
            <a:extLst>
              <a:ext uri="{FF2B5EF4-FFF2-40B4-BE49-F238E27FC236}">
                <a16:creationId xmlns="" xmlns:a16="http://schemas.microsoft.com/office/drawing/2014/main" id="{60B109CA-B276-4B11-9A18-D75E24F6B967}"/>
              </a:ext>
            </a:extLst>
          </p:cNvPr>
          <p:cNvSpPr/>
          <p:nvPr/>
        </p:nvSpPr>
        <p:spPr>
          <a:xfrm>
            <a:off x="8503024" y="2717093"/>
            <a:ext cx="3322050" cy="2823095"/>
          </a:xfrm>
          <a:prstGeom prst="wedgeRectCallout">
            <a:avLst>
              <a:gd name="adj1" fmla="val -49202"/>
              <a:gd name="adj2" fmla="val -80170"/>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ja-JP" sz="2400" dirty="0"/>
              <a:t>Cloud9</a:t>
            </a:r>
          </a:p>
          <a:p>
            <a:pPr marL="285750" indent="-285750">
              <a:buFont typeface="Arial" panose="020B0604020202020204" pitchFamily="34" charset="0"/>
              <a:buChar char="•"/>
            </a:pPr>
            <a:r>
              <a:rPr lang="en-US" altLang="ja-JP" sz="2400" dirty="0"/>
              <a:t>Salesforce</a:t>
            </a:r>
          </a:p>
          <a:p>
            <a:pPr marL="285750" indent="-285750">
              <a:buFont typeface="Arial" panose="020B0604020202020204" pitchFamily="34" charset="0"/>
              <a:buChar char="•"/>
            </a:pPr>
            <a:r>
              <a:rPr lang="en-US" altLang="ja-JP" sz="2400" dirty="0"/>
              <a:t>Oracle</a:t>
            </a:r>
          </a:p>
          <a:p>
            <a:r>
              <a:rPr lang="en-US" altLang="ja-JP" sz="2400" dirty="0"/>
              <a:t>‥</a:t>
            </a:r>
            <a:r>
              <a:rPr lang="ja-JP" altLang="en-US" sz="2400" dirty="0"/>
              <a:t>など</a:t>
            </a:r>
          </a:p>
        </p:txBody>
      </p:sp>
    </p:spTree>
    <p:extLst>
      <p:ext uri="{BB962C8B-B14F-4D97-AF65-F5344CB8AC3E}">
        <p14:creationId xmlns:p14="http://schemas.microsoft.com/office/powerpoint/2010/main" val="1120270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390"/>
          <a:stretch/>
        </p:blipFill>
        <p:spPr bwMode="auto">
          <a:xfrm>
            <a:off x="0" y="1"/>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タイトル 4"/>
          <p:cNvSpPr>
            <a:spLocks noGrp="1"/>
          </p:cNvSpPr>
          <p:nvPr>
            <p:ph type="title"/>
          </p:nvPr>
        </p:nvSpPr>
        <p:spPr/>
        <p:txBody>
          <a:bodyPr vert="horz" lIns="91440" tIns="45720" rIns="91440" bIns="45720" rtlCol="0" anchor="ctr">
            <a:normAutofit/>
          </a:bodyPr>
          <a:lstStyle/>
          <a:p>
            <a:r>
              <a:rPr lang="en-US" altLang="ja-JP" dirty="0">
                <a:solidFill>
                  <a:schemeClr val="bg1"/>
                </a:solidFill>
                <a:latin typeface="Courier New" panose="02070309020205020404" pitchFamily="49" charset="0"/>
                <a:cs typeface="Courier New" panose="02070309020205020404" pitchFamily="49" charset="0"/>
              </a:rPr>
              <a:t>Docker</a:t>
            </a:r>
            <a:endParaRPr lang="ja-JP" altLang="en-US" dirty="0">
              <a:solidFill>
                <a:schemeClr val="bg1"/>
              </a:solidFill>
              <a:latin typeface="Courier New" panose="02070309020205020404" pitchFamily="49" charset="0"/>
              <a:cs typeface="Courier New" panose="02070309020205020404" pitchFamily="49" charset="0"/>
            </a:endParaRP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26</a:t>
            </a:fld>
            <a:endParaRPr kumimoji="1" lang="ja-JP" altLang="en-US"/>
          </a:p>
        </p:txBody>
      </p:sp>
    </p:spTree>
    <p:extLst>
      <p:ext uri="{BB962C8B-B14F-4D97-AF65-F5344CB8AC3E}">
        <p14:creationId xmlns:p14="http://schemas.microsoft.com/office/powerpoint/2010/main" val="2187533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9595" y="326592"/>
            <a:ext cx="10515600" cy="1325563"/>
          </a:xfrm>
        </p:spPr>
        <p:txBody>
          <a:bodyPr/>
          <a:lstStyle/>
          <a:p>
            <a:r>
              <a:rPr lang="ja-JP" altLang="en-US" dirty="0"/>
              <a:t>あくなき欲求</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27</a:t>
            </a:fld>
            <a:endParaRPr kumimoji="1" lang="ja-JP" altLang="en-US"/>
          </a:p>
        </p:txBody>
      </p:sp>
      <p:cxnSp>
        <p:nvCxnSpPr>
          <p:cNvPr id="5" name="直線矢印コネクタ 4"/>
          <p:cNvCxnSpPr/>
          <p:nvPr/>
        </p:nvCxnSpPr>
        <p:spPr>
          <a:xfrm flipV="1">
            <a:off x="2857504" y="1506681"/>
            <a:ext cx="0" cy="40316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2857504" y="5538353"/>
            <a:ext cx="854132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 name="Picture 4" descr="Image result for server">
            <a:extLst>
              <a:ext uri="{FF2B5EF4-FFF2-40B4-BE49-F238E27FC236}">
                <a16:creationId xmlns="" xmlns:a16="http://schemas.microsoft.com/office/drawing/2014/main" id="{95728180-38F1-46D4-B933-E0D6D2FA13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199" y="4929960"/>
            <a:ext cx="843469" cy="13036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virtualization">
            <a:extLst>
              <a:ext uri="{FF2B5EF4-FFF2-40B4-BE49-F238E27FC236}">
                <a16:creationId xmlns="" xmlns:a16="http://schemas.microsoft.com/office/drawing/2014/main" id="{C5AF57E4-8CA2-4513-ABBD-765275CEC2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49" b="10943"/>
          <a:stretch/>
        </p:blipFill>
        <p:spPr bwMode="auto">
          <a:xfrm>
            <a:off x="5116738" y="4621270"/>
            <a:ext cx="1580207" cy="18341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7793" y="4916190"/>
            <a:ext cx="1854190" cy="131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3032930" y="6249987"/>
            <a:ext cx="1569660" cy="369332"/>
          </a:xfrm>
          <a:prstGeom prst="rect">
            <a:avLst/>
          </a:prstGeom>
          <a:noFill/>
        </p:spPr>
        <p:txBody>
          <a:bodyPr wrap="none" rtlCol="0">
            <a:spAutoFit/>
          </a:bodyPr>
          <a:lstStyle/>
          <a:p>
            <a:r>
              <a:rPr kumimoji="1" lang="ja-JP" altLang="en-US" b="1" dirty="0"/>
              <a:t>物理サーバー</a:t>
            </a:r>
          </a:p>
        </p:txBody>
      </p:sp>
      <p:sp>
        <p:nvSpPr>
          <p:cNvPr id="13" name="テキスト ボックス 12"/>
          <p:cNvSpPr txBox="1"/>
          <p:nvPr/>
        </p:nvSpPr>
        <p:spPr>
          <a:xfrm>
            <a:off x="5284294" y="6249987"/>
            <a:ext cx="1569660" cy="369332"/>
          </a:xfrm>
          <a:prstGeom prst="rect">
            <a:avLst/>
          </a:prstGeom>
          <a:noFill/>
        </p:spPr>
        <p:txBody>
          <a:bodyPr wrap="none" rtlCol="0">
            <a:spAutoFit/>
          </a:bodyPr>
          <a:lstStyle/>
          <a:p>
            <a:r>
              <a:rPr lang="ja-JP" altLang="en-US" b="1" dirty="0"/>
              <a:t>仮想</a:t>
            </a:r>
            <a:r>
              <a:rPr kumimoji="1" lang="ja-JP" altLang="en-US" b="1" dirty="0"/>
              <a:t>サーバー</a:t>
            </a:r>
          </a:p>
        </p:txBody>
      </p:sp>
      <p:sp>
        <p:nvSpPr>
          <p:cNvPr id="14" name="テキスト ボックス 13"/>
          <p:cNvSpPr txBox="1"/>
          <p:nvPr/>
        </p:nvSpPr>
        <p:spPr>
          <a:xfrm>
            <a:off x="7440890" y="6233641"/>
            <a:ext cx="1107996" cy="369332"/>
          </a:xfrm>
          <a:prstGeom prst="rect">
            <a:avLst/>
          </a:prstGeom>
          <a:noFill/>
        </p:spPr>
        <p:txBody>
          <a:bodyPr wrap="none" rtlCol="0">
            <a:spAutoFit/>
          </a:bodyPr>
          <a:lstStyle/>
          <a:p>
            <a:r>
              <a:rPr kumimoji="1" lang="ja-JP" altLang="en-US" b="1" dirty="0"/>
              <a:t>クラウド</a:t>
            </a:r>
          </a:p>
        </p:txBody>
      </p:sp>
      <p:sp>
        <p:nvSpPr>
          <p:cNvPr id="16" name="下矢印 15"/>
          <p:cNvSpPr/>
          <p:nvPr/>
        </p:nvSpPr>
        <p:spPr>
          <a:xfrm rot="17679216">
            <a:off x="6252685" y="-365506"/>
            <a:ext cx="806331" cy="6806819"/>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17" name="爆発 1 16"/>
          <p:cNvSpPr/>
          <p:nvPr/>
        </p:nvSpPr>
        <p:spPr>
          <a:xfrm>
            <a:off x="9418437" y="4768356"/>
            <a:ext cx="1481631" cy="1481631"/>
          </a:xfrm>
          <a:prstGeom prst="irregularSeal1">
            <a:avLst/>
          </a:prstGeom>
          <a:gradFill flip="none" rotWithShape="1">
            <a:gsLst>
              <a:gs pos="0">
                <a:srgbClr val="FFFF00"/>
              </a:gs>
              <a:gs pos="82000">
                <a:srgbClr val="FF0000"/>
              </a:gs>
            </a:gsLst>
            <a:path path="circle">
              <a:fillToRect l="50000" t="50000" r="50000" b="50000"/>
            </a:path>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b="1"/>
          </a:p>
        </p:txBody>
      </p:sp>
      <p:sp>
        <p:nvSpPr>
          <p:cNvPr id="18" name="テキスト ボックス 17"/>
          <p:cNvSpPr txBox="1"/>
          <p:nvPr/>
        </p:nvSpPr>
        <p:spPr>
          <a:xfrm>
            <a:off x="649948" y="1705696"/>
            <a:ext cx="2020520" cy="923330"/>
          </a:xfrm>
          <a:prstGeom prst="rect">
            <a:avLst/>
          </a:prstGeom>
          <a:noFill/>
        </p:spPr>
        <p:txBody>
          <a:bodyPr wrap="square" rtlCol="0">
            <a:spAutoFit/>
          </a:bodyPr>
          <a:lstStyle/>
          <a:p>
            <a:r>
              <a:rPr kumimoji="1" lang="ja-JP" altLang="en-US" b="1" dirty="0"/>
              <a:t>必要と思ってから使えるようになるまでにかかる時間</a:t>
            </a:r>
          </a:p>
        </p:txBody>
      </p:sp>
      <p:sp>
        <p:nvSpPr>
          <p:cNvPr id="23" name="テキスト ボックス 22"/>
          <p:cNvSpPr txBox="1"/>
          <p:nvPr/>
        </p:nvSpPr>
        <p:spPr>
          <a:xfrm>
            <a:off x="3032929" y="2451604"/>
            <a:ext cx="1800493" cy="369332"/>
          </a:xfrm>
          <a:prstGeom prst="rect">
            <a:avLst/>
          </a:prstGeom>
          <a:noFill/>
        </p:spPr>
        <p:txBody>
          <a:bodyPr wrap="none" rtlCol="0">
            <a:spAutoFit/>
          </a:bodyPr>
          <a:lstStyle/>
          <a:p>
            <a:r>
              <a:rPr kumimoji="1" lang="ja-JP" altLang="en-US" b="1" dirty="0"/>
              <a:t>数週間～数か月</a:t>
            </a:r>
          </a:p>
        </p:txBody>
      </p:sp>
      <p:sp>
        <p:nvSpPr>
          <p:cNvPr id="24" name="テキスト ボックス 23"/>
          <p:cNvSpPr txBox="1"/>
          <p:nvPr/>
        </p:nvSpPr>
        <p:spPr>
          <a:xfrm>
            <a:off x="4783296" y="3144331"/>
            <a:ext cx="2262158" cy="923330"/>
          </a:xfrm>
          <a:prstGeom prst="rect">
            <a:avLst/>
          </a:prstGeom>
          <a:noFill/>
        </p:spPr>
        <p:txBody>
          <a:bodyPr wrap="none" rtlCol="0">
            <a:spAutoFit/>
          </a:bodyPr>
          <a:lstStyle/>
          <a:p>
            <a:r>
              <a:rPr kumimoji="1" lang="ja-JP" altLang="en-US" b="1" dirty="0"/>
              <a:t>数週間～数か月</a:t>
            </a:r>
            <a:endParaRPr kumimoji="1" lang="en-US" altLang="ja-JP" b="1" dirty="0"/>
          </a:p>
          <a:p>
            <a:r>
              <a:rPr lang="ja-JP" altLang="en-US" b="1" dirty="0"/>
              <a:t>一度作ってしまえば</a:t>
            </a:r>
            <a:endParaRPr lang="en-US" altLang="ja-JP" b="1" dirty="0"/>
          </a:p>
          <a:p>
            <a:r>
              <a:rPr kumimoji="1" lang="ja-JP" altLang="en-US" b="1" dirty="0"/>
              <a:t>数十分～数時間</a:t>
            </a:r>
          </a:p>
        </p:txBody>
      </p:sp>
      <p:sp>
        <p:nvSpPr>
          <p:cNvPr id="25" name="テキスト ボックス 24"/>
          <p:cNvSpPr txBox="1"/>
          <p:nvPr/>
        </p:nvSpPr>
        <p:spPr>
          <a:xfrm>
            <a:off x="7093527" y="4241547"/>
            <a:ext cx="1569660" cy="369332"/>
          </a:xfrm>
          <a:prstGeom prst="rect">
            <a:avLst/>
          </a:prstGeom>
          <a:noFill/>
        </p:spPr>
        <p:txBody>
          <a:bodyPr wrap="none" rtlCol="0">
            <a:spAutoFit/>
          </a:bodyPr>
          <a:lstStyle/>
          <a:p>
            <a:r>
              <a:rPr kumimoji="1" lang="ja-JP" altLang="en-US" b="1" dirty="0"/>
              <a:t>数分～数十分</a:t>
            </a:r>
          </a:p>
        </p:txBody>
      </p:sp>
      <p:sp>
        <p:nvSpPr>
          <p:cNvPr id="26" name="テキスト ボックス 25"/>
          <p:cNvSpPr txBox="1"/>
          <p:nvPr/>
        </p:nvSpPr>
        <p:spPr>
          <a:xfrm>
            <a:off x="9521536" y="4525006"/>
            <a:ext cx="1338828" cy="369332"/>
          </a:xfrm>
          <a:prstGeom prst="rect">
            <a:avLst/>
          </a:prstGeom>
          <a:noFill/>
        </p:spPr>
        <p:txBody>
          <a:bodyPr wrap="none" rtlCol="0">
            <a:spAutoFit/>
          </a:bodyPr>
          <a:lstStyle/>
          <a:p>
            <a:r>
              <a:rPr lang="ja-JP" altLang="en-US" b="1" dirty="0"/>
              <a:t>数秒～数分</a:t>
            </a:r>
            <a:endParaRPr kumimoji="1" lang="ja-JP" altLang="en-US" b="1" dirty="0"/>
          </a:p>
        </p:txBody>
      </p:sp>
    </p:spTree>
    <p:extLst>
      <p:ext uri="{BB962C8B-B14F-4D97-AF65-F5344CB8AC3E}">
        <p14:creationId xmlns:p14="http://schemas.microsoft.com/office/powerpoint/2010/main" val="80017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その変化の要因は何か？</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28</a:t>
            </a:fld>
            <a:endParaRPr kumimoji="1" lang="ja-JP"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95" y="2379518"/>
            <a:ext cx="5139789" cy="2878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グループ化 3"/>
          <p:cNvGrpSpPr/>
          <p:nvPr/>
        </p:nvGrpSpPr>
        <p:grpSpPr>
          <a:xfrm>
            <a:off x="6425931" y="1941892"/>
            <a:ext cx="4802487" cy="3440598"/>
            <a:chOff x="5692238" y="1413164"/>
            <a:chExt cx="8541328" cy="4031673"/>
          </a:xfrm>
        </p:grpSpPr>
        <p:cxnSp>
          <p:nvCxnSpPr>
            <p:cNvPr id="6" name="直線矢印コネクタ 5"/>
            <p:cNvCxnSpPr/>
            <p:nvPr/>
          </p:nvCxnSpPr>
          <p:spPr>
            <a:xfrm flipV="1">
              <a:off x="5692238" y="1413164"/>
              <a:ext cx="0" cy="40316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5692238" y="5444836"/>
              <a:ext cx="854132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 name="フリーフォーム 4"/>
          <p:cNvSpPr/>
          <p:nvPr/>
        </p:nvSpPr>
        <p:spPr>
          <a:xfrm>
            <a:off x="6681354" y="-1298863"/>
            <a:ext cx="4135581" cy="6556664"/>
          </a:xfrm>
          <a:custGeom>
            <a:avLst/>
            <a:gdLst>
              <a:gd name="connsiteX0" fmla="*/ 0 w 4135581"/>
              <a:gd name="connsiteY0" fmla="*/ 2660072 h 2930236"/>
              <a:gd name="connsiteX1" fmla="*/ 602672 w 4135581"/>
              <a:gd name="connsiteY1" fmla="*/ 997527 h 2930236"/>
              <a:gd name="connsiteX2" fmla="*/ 1350818 w 4135581"/>
              <a:gd name="connsiteY2" fmla="*/ 2348345 h 2930236"/>
              <a:gd name="connsiteX3" fmla="*/ 1776845 w 4135581"/>
              <a:gd name="connsiteY3" fmla="*/ 1215736 h 2930236"/>
              <a:gd name="connsiteX4" fmla="*/ 2389909 w 4135581"/>
              <a:gd name="connsiteY4" fmla="*/ 2930236 h 2930236"/>
              <a:gd name="connsiteX5" fmla="*/ 2867890 w 4135581"/>
              <a:gd name="connsiteY5" fmla="*/ 0 h 2930236"/>
              <a:gd name="connsiteX6" fmla="*/ 3564081 w 4135581"/>
              <a:gd name="connsiteY6" fmla="*/ 2899063 h 2930236"/>
              <a:gd name="connsiteX7" fmla="*/ 3990109 w 4135581"/>
              <a:gd name="connsiteY7" fmla="*/ 1381991 h 2930236"/>
              <a:gd name="connsiteX8" fmla="*/ 4135581 w 4135581"/>
              <a:gd name="connsiteY8" fmla="*/ 1600200 h 29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5581" h="2930236">
                <a:moveTo>
                  <a:pt x="0" y="2660072"/>
                </a:moveTo>
                <a:lnTo>
                  <a:pt x="602672" y="997527"/>
                </a:lnTo>
                <a:lnTo>
                  <a:pt x="1350818" y="2348345"/>
                </a:lnTo>
                <a:lnTo>
                  <a:pt x="1776845" y="1215736"/>
                </a:lnTo>
                <a:lnTo>
                  <a:pt x="2389909" y="2930236"/>
                </a:lnTo>
                <a:lnTo>
                  <a:pt x="2867890" y="0"/>
                </a:lnTo>
                <a:lnTo>
                  <a:pt x="3564081" y="2899063"/>
                </a:lnTo>
                <a:lnTo>
                  <a:pt x="3990109" y="1381991"/>
                </a:lnTo>
                <a:lnTo>
                  <a:pt x="4135581" y="160020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rot="16200000">
            <a:off x="9242472" y="-280969"/>
            <a:ext cx="600513" cy="1621249"/>
            <a:chOff x="6675692" y="2899546"/>
            <a:chExt cx="403133" cy="805375"/>
          </a:xfrm>
        </p:grpSpPr>
        <p:sp>
          <p:nvSpPr>
            <p:cNvPr id="11" name="フリーフォーム 10"/>
            <p:cNvSpPr/>
            <p:nvPr/>
          </p:nvSpPr>
          <p:spPr>
            <a:xfrm>
              <a:off x="6675692" y="2922824"/>
              <a:ext cx="258817" cy="782097"/>
            </a:xfrm>
            <a:custGeom>
              <a:avLst/>
              <a:gdLst>
                <a:gd name="connsiteX0" fmla="*/ 21445 w 582554"/>
                <a:gd name="connsiteY0" fmla="*/ 0 h 1849582"/>
                <a:gd name="connsiteX1" fmla="*/ 457863 w 582554"/>
                <a:gd name="connsiteY1" fmla="*/ 633845 h 1849582"/>
                <a:gd name="connsiteX2" fmla="*/ 663 w 582554"/>
                <a:gd name="connsiteY2" fmla="*/ 1236518 h 1849582"/>
                <a:gd name="connsiteX3" fmla="*/ 582554 w 582554"/>
                <a:gd name="connsiteY3" fmla="*/ 1849582 h 1849582"/>
              </a:gdLst>
              <a:ahLst/>
              <a:cxnLst>
                <a:cxn ang="0">
                  <a:pos x="connsiteX0" y="connsiteY0"/>
                </a:cxn>
                <a:cxn ang="0">
                  <a:pos x="connsiteX1" y="connsiteY1"/>
                </a:cxn>
                <a:cxn ang="0">
                  <a:pos x="connsiteX2" y="connsiteY2"/>
                </a:cxn>
                <a:cxn ang="0">
                  <a:pos x="connsiteX3" y="connsiteY3"/>
                </a:cxn>
              </a:cxnLst>
              <a:rect l="l" t="t" r="r" b="b"/>
              <a:pathLst>
                <a:path w="582554" h="1849582">
                  <a:moveTo>
                    <a:pt x="21445" y="0"/>
                  </a:moveTo>
                  <a:cubicBezTo>
                    <a:pt x="241386" y="213879"/>
                    <a:pt x="461327" y="427759"/>
                    <a:pt x="457863" y="633845"/>
                  </a:cubicBezTo>
                  <a:cubicBezTo>
                    <a:pt x="454399" y="839931"/>
                    <a:pt x="-20119" y="1033895"/>
                    <a:pt x="663" y="1236518"/>
                  </a:cubicBezTo>
                  <a:cubicBezTo>
                    <a:pt x="21445" y="1439141"/>
                    <a:pt x="301999" y="1644361"/>
                    <a:pt x="582554" y="184958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6820008" y="2899546"/>
              <a:ext cx="258817" cy="782097"/>
            </a:xfrm>
            <a:custGeom>
              <a:avLst/>
              <a:gdLst>
                <a:gd name="connsiteX0" fmla="*/ 21445 w 582554"/>
                <a:gd name="connsiteY0" fmla="*/ 0 h 1849582"/>
                <a:gd name="connsiteX1" fmla="*/ 457863 w 582554"/>
                <a:gd name="connsiteY1" fmla="*/ 633845 h 1849582"/>
                <a:gd name="connsiteX2" fmla="*/ 663 w 582554"/>
                <a:gd name="connsiteY2" fmla="*/ 1236518 h 1849582"/>
                <a:gd name="connsiteX3" fmla="*/ 582554 w 582554"/>
                <a:gd name="connsiteY3" fmla="*/ 1849582 h 1849582"/>
              </a:gdLst>
              <a:ahLst/>
              <a:cxnLst>
                <a:cxn ang="0">
                  <a:pos x="connsiteX0" y="connsiteY0"/>
                </a:cxn>
                <a:cxn ang="0">
                  <a:pos x="connsiteX1" y="connsiteY1"/>
                </a:cxn>
                <a:cxn ang="0">
                  <a:pos x="connsiteX2" y="connsiteY2"/>
                </a:cxn>
                <a:cxn ang="0">
                  <a:pos x="connsiteX3" y="connsiteY3"/>
                </a:cxn>
              </a:cxnLst>
              <a:rect l="l" t="t" r="r" b="b"/>
              <a:pathLst>
                <a:path w="582554" h="1849582">
                  <a:moveTo>
                    <a:pt x="21445" y="0"/>
                  </a:moveTo>
                  <a:cubicBezTo>
                    <a:pt x="241386" y="213879"/>
                    <a:pt x="461327" y="427759"/>
                    <a:pt x="457863" y="633845"/>
                  </a:cubicBezTo>
                  <a:cubicBezTo>
                    <a:pt x="454399" y="839931"/>
                    <a:pt x="-20119" y="1033895"/>
                    <a:pt x="663" y="1236518"/>
                  </a:cubicBezTo>
                  <a:cubicBezTo>
                    <a:pt x="21445" y="1439141"/>
                    <a:pt x="301999" y="1644361"/>
                    <a:pt x="582554" y="184958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p:cNvSpPr txBox="1"/>
          <p:nvPr/>
        </p:nvSpPr>
        <p:spPr>
          <a:xfrm>
            <a:off x="5326924" y="5481833"/>
            <a:ext cx="6608785" cy="1200329"/>
          </a:xfrm>
          <a:prstGeom prst="rect">
            <a:avLst/>
          </a:prstGeom>
          <a:noFill/>
        </p:spPr>
        <p:txBody>
          <a:bodyPr wrap="square" rtlCol="0">
            <a:spAutoFit/>
          </a:bodyPr>
          <a:lstStyle/>
          <a:p>
            <a:r>
              <a:rPr kumimoji="1" lang="ja-JP" altLang="en-US" b="1" dirty="0"/>
              <a:t>スマホ</a:t>
            </a:r>
            <a:r>
              <a:rPr lang="en-US" altLang="ja-JP" b="1" dirty="0"/>
              <a:t>(</a:t>
            </a:r>
            <a:r>
              <a:rPr kumimoji="1" lang="ja-JP" altLang="en-US" b="1" dirty="0"/>
              <a:t>アプリ</a:t>
            </a:r>
            <a:r>
              <a:rPr kumimoji="1" lang="en-US" altLang="ja-JP" b="1" dirty="0"/>
              <a:t>)</a:t>
            </a:r>
            <a:r>
              <a:rPr kumimoji="1" lang="ja-JP" altLang="en-US" b="1" dirty="0"/>
              <a:t>の爆発的な伸びによって、サーバーに対するアクセス数</a:t>
            </a:r>
            <a:r>
              <a:rPr kumimoji="1" lang="en-US" altLang="ja-JP" b="1" dirty="0"/>
              <a:t>(</a:t>
            </a:r>
            <a:r>
              <a:rPr kumimoji="1" lang="ja-JP" altLang="en-US" b="1" dirty="0"/>
              <a:t>負荷</a:t>
            </a:r>
            <a:r>
              <a:rPr kumimoji="1" lang="en-US" altLang="ja-JP" b="1" dirty="0"/>
              <a:t>)</a:t>
            </a:r>
            <a:r>
              <a:rPr lang="ja-JP" altLang="en-US" b="1" dirty="0"/>
              <a:t>の振れ幅が大きく、より短周期で変化するようになった。ビジネス機会を逃さないようにするために、より俊敏・柔軟な環境が必要とされている。</a:t>
            </a:r>
            <a:endParaRPr kumimoji="1" lang="ja-JP" altLang="en-US" b="1" dirty="0"/>
          </a:p>
        </p:txBody>
      </p:sp>
      <p:sp>
        <p:nvSpPr>
          <p:cNvPr id="8" name="テキスト ボックス 7">
            <a:extLst>
              <a:ext uri="{FF2B5EF4-FFF2-40B4-BE49-F238E27FC236}">
                <a16:creationId xmlns="" xmlns:a16="http://schemas.microsoft.com/office/drawing/2014/main" id="{C02079DF-CA62-41BC-8BF5-2C65E7911E40}"/>
              </a:ext>
            </a:extLst>
          </p:cNvPr>
          <p:cNvSpPr txBox="1"/>
          <p:nvPr/>
        </p:nvSpPr>
        <p:spPr>
          <a:xfrm>
            <a:off x="5326924" y="1587116"/>
            <a:ext cx="2031325" cy="369332"/>
          </a:xfrm>
          <a:prstGeom prst="rect">
            <a:avLst/>
          </a:prstGeom>
          <a:noFill/>
        </p:spPr>
        <p:txBody>
          <a:bodyPr wrap="none" rtlCol="0">
            <a:spAutoFit/>
          </a:bodyPr>
          <a:lstStyle/>
          <a:p>
            <a:r>
              <a:rPr kumimoji="1" lang="ja-JP" altLang="en-US" b="1" dirty="0"/>
              <a:t>必要なサーバー数</a:t>
            </a:r>
          </a:p>
        </p:txBody>
      </p:sp>
      <p:sp>
        <p:nvSpPr>
          <p:cNvPr id="14" name="テキスト ボックス 13">
            <a:extLst>
              <a:ext uri="{FF2B5EF4-FFF2-40B4-BE49-F238E27FC236}">
                <a16:creationId xmlns="" xmlns:a16="http://schemas.microsoft.com/office/drawing/2014/main" id="{C87A6E37-2472-42FF-B89A-83857F4B3398}"/>
              </a:ext>
            </a:extLst>
          </p:cNvPr>
          <p:cNvSpPr txBox="1"/>
          <p:nvPr/>
        </p:nvSpPr>
        <p:spPr>
          <a:xfrm>
            <a:off x="10816935" y="4973844"/>
            <a:ext cx="646331" cy="369332"/>
          </a:xfrm>
          <a:prstGeom prst="rect">
            <a:avLst/>
          </a:prstGeom>
          <a:noFill/>
        </p:spPr>
        <p:txBody>
          <a:bodyPr wrap="none" rtlCol="0">
            <a:spAutoFit/>
          </a:bodyPr>
          <a:lstStyle/>
          <a:p>
            <a:r>
              <a:rPr kumimoji="1" lang="ja-JP" altLang="en-US" b="1" dirty="0"/>
              <a:t>時間</a:t>
            </a:r>
          </a:p>
        </p:txBody>
      </p:sp>
    </p:spTree>
    <p:extLst>
      <p:ext uri="{BB962C8B-B14F-4D97-AF65-F5344CB8AC3E}">
        <p14:creationId xmlns:p14="http://schemas.microsoft.com/office/powerpoint/2010/main" val="3870620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Docker</a:t>
            </a:r>
            <a:r>
              <a:rPr kumimoji="1" lang="ja-JP" altLang="en-US" dirty="0"/>
              <a:t>の動きを実際に見てみる</a:t>
            </a:r>
          </a:p>
        </p:txBody>
      </p:sp>
      <p:sp>
        <p:nvSpPr>
          <p:cNvPr id="4" name="コンテンツ プレースホルダー 3"/>
          <p:cNvSpPr>
            <a:spLocks noGrp="1"/>
          </p:cNvSpPr>
          <p:nvPr>
            <p:ph idx="1"/>
          </p:nvPr>
        </p:nvSpPr>
        <p:spPr/>
        <p:txBody>
          <a:bodyPr/>
          <a:lstStyle/>
          <a:p>
            <a:r>
              <a:rPr kumimoji="1" lang="en-US" altLang="ja-JP" dirty="0"/>
              <a:t>Web</a:t>
            </a:r>
            <a:r>
              <a:rPr kumimoji="1" lang="ja-JP" altLang="en-US" dirty="0"/>
              <a:t>サーバーを立てる</a:t>
            </a:r>
            <a:endParaRPr kumimoji="1" lang="en-US" altLang="ja-JP" dirty="0"/>
          </a:p>
          <a:p>
            <a:r>
              <a:rPr lang="en-US" altLang="ja-JP" dirty="0"/>
              <a:t>Web</a:t>
            </a:r>
            <a:r>
              <a:rPr lang="ja-JP" altLang="en-US" dirty="0"/>
              <a:t>サーバーを</a:t>
            </a:r>
            <a:r>
              <a:rPr lang="en-US" altLang="ja-JP" dirty="0"/>
              <a:t>5</a:t>
            </a:r>
            <a:r>
              <a:rPr lang="ja-JP" altLang="en-US" dirty="0"/>
              <a:t>個くらい一気に立てる</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29</a:t>
            </a:fld>
            <a:endParaRPr kumimoji="1" lang="ja-JP" altLang="en-US"/>
          </a:p>
        </p:txBody>
      </p:sp>
    </p:spTree>
    <p:extLst>
      <p:ext uri="{BB962C8B-B14F-4D97-AF65-F5344CB8AC3E}">
        <p14:creationId xmlns:p14="http://schemas.microsoft.com/office/powerpoint/2010/main" val="3097656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 xmlns:a16="http://schemas.microsoft.com/office/drawing/2014/main" id="{CB332A9D-4478-4DF1-9B2A-EB983A72C6E7}"/>
              </a:ext>
            </a:extLst>
          </p:cNvPr>
          <p:cNvPicPr>
            <a:picLocks noChangeAspect="1"/>
          </p:cNvPicPr>
          <p:nvPr/>
        </p:nvPicPr>
        <p:blipFill>
          <a:blip r:embed="rId2"/>
          <a:stretch>
            <a:fillRect/>
          </a:stretch>
        </p:blipFill>
        <p:spPr>
          <a:xfrm>
            <a:off x="7482814" y="3273011"/>
            <a:ext cx="4095061" cy="3083340"/>
          </a:xfrm>
          <a:prstGeom prst="rect">
            <a:avLst/>
          </a:prstGeom>
        </p:spPr>
      </p:pic>
      <p:sp>
        <p:nvSpPr>
          <p:cNvPr id="2" name="タイトル 1">
            <a:extLst>
              <a:ext uri="{FF2B5EF4-FFF2-40B4-BE49-F238E27FC236}">
                <a16:creationId xmlns="" xmlns:a16="http://schemas.microsoft.com/office/drawing/2014/main" id="{F9CA6921-DD62-4CC5-AB5D-676287A09857}"/>
              </a:ext>
            </a:extLst>
          </p:cNvPr>
          <p:cNvSpPr>
            <a:spLocks noGrp="1"/>
          </p:cNvSpPr>
          <p:nvPr>
            <p:ph type="title"/>
          </p:nvPr>
        </p:nvSpPr>
        <p:spPr/>
        <p:txBody>
          <a:bodyPr/>
          <a:lstStyle/>
          <a:p>
            <a:r>
              <a:rPr kumimoji="1" lang="ja-JP" altLang="en-US" dirty="0"/>
              <a:t>サーバー</a:t>
            </a:r>
            <a:r>
              <a:rPr lang="ja-JP" altLang="en-US" dirty="0"/>
              <a:t>は</a:t>
            </a:r>
            <a:r>
              <a:rPr kumimoji="1" lang="ja-JP" altLang="en-US" dirty="0"/>
              <a:t>どれでしょう？</a:t>
            </a:r>
          </a:p>
        </p:txBody>
      </p:sp>
      <p:sp>
        <p:nvSpPr>
          <p:cNvPr id="3" name="スライド番号プレースホルダー 2">
            <a:extLst>
              <a:ext uri="{FF2B5EF4-FFF2-40B4-BE49-F238E27FC236}">
                <a16:creationId xmlns="" xmlns:a16="http://schemas.microsoft.com/office/drawing/2014/main" id="{07CC996B-E5B4-407B-AC70-B51664573CA1}"/>
              </a:ext>
            </a:extLst>
          </p:cNvPr>
          <p:cNvSpPr>
            <a:spLocks noGrp="1"/>
          </p:cNvSpPr>
          <p:nvPr>
            <p:ph type="sldNum" sz="quarter" idx="12"/>
          </p:nvPr>
        </p:nvSpPr>
        <p:spPr/>
        <p:txBody>
          <a:bodyPr/>
          <a:lstStyle/>
          <a:p>
            <a:fld id="{8AEBDCA3-918C-4541-BF84-4F93CF1796EA}" type="slidenum">
              <a:rPr kumimoji="1" lang="ja-JP" altLang="en-US" smtClean="0"/>
              <a:t>3</a:t>
            </a:fld>
            <a:endParaRPr kumimoji="1" lang="ja-JP" altLang="en-US"/>
          </a:p>
        </p:txBody>
      </p:sp>
      <p:pic>
        <p:nvPicPr>
          <p:cNvPr id="4" name="図 3">
            <a:extLst>
              <a:ext uri="{FF2B5EF4-FFF2-40B4-BE49-F238E27FC236}">
                <a16:creationId xmlns="" xmlns:a16="http://schemas.microsoft.com/office/drawing/2014/main" id="{F16D4C50-12A9-410B-8F04-9FEBA2FD740B}"/>
              </a:ext>
            </a:extLst>
          </p:cNvPr>
          <p:cNvPicPr>
            <a:picLocks noChangeAspect="1"/>
          </p:cNvPicPr>
          <p:nvPr/>
        </p:nvPicPr>
        <p:blipFill>
          <a:blip r:embed="rId3"/>
          <a:stretch>
            <a:fillRect/>
          </a:stretch>
        </p:blipFill>
        <p:spPr>
          <a:xfrm>
            <a:off x="3360823" y="4309547"/>
            <a:ext cx="3799671" cy="2239806"/>
          </a:xfrm>
          <a:prstGeom prst="rect">
            <a:avLst/>
          </a:prstGeom>
        </p:spPr>
      </p:pic>
      <p:pic>
        <p:nvPicPr>
          <p:cNvPr id="5" name="図 4">
            <a:extLst>
              <a:ext uri="{FF2B5EF4-FFF2-40B4-BE49-F238E27FC236}">
                <a16:creationId xmlns="" xmlns:a16="http://schemas.microsoft.com/office/drawing/2014/main" id="{069971B4-B0FC-407E-8A66-0BF7FBE1D0D2}"/>
              </a:ext>
            </a:extLst>
          </p:cNvPr>
          <p:cNvPicPr>
            <a:picLocks noChangeAspect="1"/>
          </p:cNvPicPr>
          <p:nvPr/>
        </p:nvPicPr>
        <p:blipFill>
          <a:blip r:embed="rId4"/>
          <a:stretch>
            <a:fillRect/>
          </a:stretch>
        </p:blipFill>
        <p:spPr>
          <a:xfrm>
            <a:off x="201726" y="1816926"/>
            <a:ext cx="2836777" cy="2482180"/>
          </a:xfrm>
          <a:prstGeom prst="rect">
            <a:avLst/>
          </a:prstGeom>
        </p:spPr>
      </p:pic>
      <p:pic>
        <p:nvPicPr>
          <p:cNvPr id="6" name="図 5">
            <a:extLst>
              <a:ext uri="{FF2B5EF4-FFF2-40B4-BE49-F238E27FC236}">
                <a16:creationId xmlns="" xmlns:a16="http://schemas.microsoft.com/office/drawing/2014/main" id="{A81383B5-0C16-4889-8F85-538E34C56552}"/>
              </a:ext>
            </a:extLst>
          </p:cNvPr>
          <p:cNvPicPr>
            <a:picLocks noChangeAspect="1"/>
          </p:cNvPicPr>
          <p:nvPr/>
        </p:nvPicPr>
        <p:blipFill>
          <a:blip r:embed="rId5"/>
          <a:stretch>
            <a:fillRect/>
          </a:stretch>
        </p:blipFill>
        <p:spPr>
          <a:xfrm>
            <a:off x="5777324" y="1481471"/>
            <a:ext cx="2766340" cy="2452511"/>
          </a:xfrm>
          <a:prstGeom prst="rect">
            <a:avLst/>
          </a:prstGeom>
        </p:spPr>
      </p:pic>
    </p:spTree>
    <p:extLst>
      <p:ext uri="{BB962C8B-B14F-4D97-AF65-F5344CB8AC3E}">
        <p14:creationId xmlns:p14="http://schemas.microsoft.com/office/powerpoint/2010/main" val="1813014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 xmlns:a16="http://schemas.microsoft.com/office/drawing/2014/main" id="{E7FE809B-32B4-489C-A3F7-995C26C2CDFC}"/>
              </a:ext>
            </a:extLst>
          </p:cNvPr>
          <p:cNvSpPr>
            <a:spLocks noGrp="1"/>
          </p:cNvSpPr>
          <p:nvPr>
            <p:ph type="title"/>
          </p:nvPr>
        </p:nvSpPr>
        <p:spPr/>
        <p:txBody>
          <a:bodyPr/>
          <a:lstStyle/>
          <a:p>
            <a:r>
              <a:rPr lang="en-US" altLang="ja-JP" dirty="0"/>
              <a:t>Virtualization</a:t>
            </a:r>
            <a:r>
              <a:rPr lang="ja-JP" altLang="en-US" dirty="0"/>
              <a:t>と</a:t>
            </a:r>
            <a:r>
              <a:rPr lang="en-US" altLang="ja-JP" dirty="0"/>
              <a:t>Docker</a:t>
            </a:r>
            <a:r>
              <a:rPr lang="ja-JP" altLang="en-US" dirty="0"/>
              <a:t>の違い</a:t>
            </a:r>
            <a:endParaRPr kumimoji="1" lang="ja-JP" altLang="en-US" dirty="0"/>
          </a:p>
        </p:txBody>
      </p:sp>
      <p:sp>
        <p:nvSpPr>
          <p:cNvPr id="4" name="スライド番号プレースホルダー 3">
            <a:extLst>
              <a:ext uri="{FF2B5EF4-FFF2-40B4-BE49-F238E27FC236}">
                <a16:creationId xmlns="" xmlns:a16="http://schemas.microsoft.com/office/drawing/2014/main" id="{E5D57EE2-35C9-4B9C-894D-0E73DB2F1784}"/>
              </a:ext>
            </a:extLst>
          </p:cNvPr>
          <p:cNvSpPr>
            <a:spLocks noGrp="1"/>
          </p:cNvSpPr>
          <p:nvPr>
            <p:ph type="sldNum" sz="quarter" idx="12"/>
          </p:nvPr>
        </p:nvSpPr>
        <p:spPr/>
        <p:txBody>
          <a:bodyPr/>
          <a:lstStyle/>
          <a:p>
            <a:fld id="{8AEBDCA3-918C-4541-BF84-4F93CF1796EA}" type="slidenum">
              <a:rPr kumimoji="1" lang="ja-JP" altLang="en-US" smtClean="0"/>
              <a:t>30</a:t>
            </a:fld>
            <a:endParaRPr kumimoji="1" lang="ja-JP" altLang="en-US"/>
          </a:p>
        </p:txBody>
      </p:sp>
      <p:pic>
        <p:nvPicPr>
          <p:cNvPr id="7" name="図 6">
            <a:extLst>
              <a:ext uri="{FF2B5EF4-FFF2-40B4-BE49-F238E27FC236}">
                <a16:creationId xmlns="" xmlns:a16="http://schemas.microsoft.com/office/drawing/2014/main" id="{DB78164D-6F7A-499D-A90D-4E0925208114}"/>
              </a:ext>
            </a:extLst>
          </p:cNvPr>
          <p:cNvPicPr>
            <a:picLocks noChangeAspect="1"/>
          </p:cNvPicPr>
          <p:nvPr/>
        </p:nvPicPr>
        <p:blipFill>
          <a:blip r:embed="rId2"/>
          <a:stretch>
            <a:fillRect/>
          </a:stretch>
        </p:blipFill>
        <p:spPr>
          <a:xfrm>
            <a:off x="1232681" y="1599417"/>
            <a:ext cx="9726637" cy="4756933"/>
          </a:xfrm>
          <a:prstGeom prst="rect">
            <a:avLst/>
          </a:prstGeom>
        </p:spPr>
      </p:pic>
    </p:spTree>
    <p:extLst>
      <p:ext uri="{BB962C8B-B14F-4D97-AF65-F5344CB8AC3E}">
        <p14:creationId xmlns:p14="http://schemas.microsoft.com/office/powerpoint/2010/main" val="227789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Now It's Your Turn!</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31</a:t>
            </a:fld>
            <a:endParaRPr kumimoji="1" lang="ja-JP"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673" y="485839"/>
            <a:ext cx="4655126" cy="6238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6203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自宅でサーバーを立ててみよう</a:t>
            </a:r>
          </a:p>
        </p:txBody>
      </p:sp>
      <p:sp>
        <p:nvSpPr>
          <p:cNvPr id="4" name="コンテンツ プレースホルダー 3"/>
          <p:cNvSpPr>
            <a:spLocks noGrp="1"/>
          </p:cNvSpPr>
          <p:nvPr>
            <p:ph idx="1"/>
          </p:nvPr>
        </p:nvSpPr>
        <p:spPr/>
        <p:txBody>
          <a:bodyPr/>
          <a:lstStyle/>
          <a:p>
            <a:r>
              <a:rPr lang="ja-JP" altLang="en-US" dirty="0"/>
              <a:t>まずは情報収集</a:t>
            </a:r>
            <a:endParaRPr lang="en-US" altLang="ja-JP" dirty="0"/>
          </a:p>
          <a:p>
            <a:pPr lvl="1"/>
            <a:r>
              <a:rPr lang="en-US" altLang="ja-JP" dirty="0"/>
              <a:t>Amazon</a:t>
            </a:r>
            <a:r>
              <a:rPr lang="ja-JP" altLang="en-US" dirty="0"/>
              <a:t>や本屋さんのコンピューター・雑誌コーナーで「</a:t>
            </a:r>
            <a:r>
              <a:rPr lang="en-US" altLang="ja-JP" dirty="0"/>
              <a:t>Raspberry Pi</a:t>
            </a:r>
            <a:r>
              <a:rPr lang="ja-JP" altLang="en-US" dirty="0"/>
              <a:t>」関連をざっと見てみる</a:t>
            </a:r>
            <a:endParaRPr lang="en-US" altLang="ja-JP" dirty="0"/>
          </a:p>
          <a:p>
            <a:pPr lvl="1"/>
            <a:r>
              <a:rPr lang="ja-JP" altLang="en-US" dirty="0"/>
              <a:t>「</a:t>
            </a:r>
            <a:r>
              <a:rPr lang="en-US" altLang="ja-JP" dirty="0"/>
              <a:t>Raspberry Pi</a:t>
            </a:r>
            <a:r>
              <a:rPr lang="ja-JP" altLang="en-US" dirty="0"/>
              <a:t> 自宅サーバー」で</a:t>
            </a:r>
            <a:r>
              <a:rPr lang="en-US" altLang="ja-JP" dirty="0"/>
              <a:t>google</a:t>
            </a:r>
            <a:r>
              <a:rPr lang="ja-JP" altLang="en-US" dirty="0"/>
              <a:t>検索、セットアップの様子を残したブログを見て、他の人たちがどんな風にやってるかのイメージを掴む</a:t>
            </a:r>
            <a:endParaRPr lang="en-US" altLang="ja-JP" dirty="0"/>
          </a:p>
          <a:p>
            <a:r>
              <a:rPr lang="ja-JP" altLang="en-US" dirty="0"/>
              <a:t>とりあえず</a:t>
            </a:r>
            <a:r>
              <a:rPr lang="en-US" altLang="ja-JP" dirty="0"/>
              <a:t>Raspberry Pi</a:t>
            </a:r>
            <a:r>
              <a:rPr lang="ja-JP" altLang="en-US" dirty="0"/>
              <a:t>本体と必要なオプション類を買ってみて、セットアップに挑戦してみる</a:t>
            </a:r>
            <a:endParaRPr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32</a:t>
            </a:fld>
            <a:endParaRPr kumimoji="1" lang="ja-JP" altLang="en-US"/>
          </a:p>
        </p:txBody>
      </p:sp>
    </p:spTree>
    <p:extLst>
      <p:ext uri="{BB962C8B-B14F-4D97-AF65-F5344CB8AC3E}">
        <p14:creationId xmlns:p14="http://schemas.microsoft.com/office/powerpoint/2010/main" val="232805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活用例：</a:t>
            </a:r>
            <a:r>
              <a:rPr lang="en-US" altLang="ja-JP" dirty="0" err="1"/>
              <a:t>OwnCloud</a:t>
            </a:r>
            <a:r>
              <a:rPr lang="en-US" altLang="ja-JP" dirty="0"/>
              <a:t> - </a:t>
            </a:r>
            <a:r>
              <a:rPr kumimoji="1" lang="ja-JP" altLang="en-US" dirty="0"/>
              <a:t>自宅内版</a:t>
            </a:r>
            <a:r>
              <a:rPr kumimoji="1" lang="en-US" altLang="ja-JP" dirty="0"/>
              <a:t>Dropbox</a:t>
            </a:r>
            <a:endParaRPr kumimoji="1" lang="ja-JP" altLang="en-US" dirty="0"/>
          </a:p>
        </p:txBody>
      </p:sp>
      <p:sp>
        <p:nvSpPr>
          <p:cNvPr id="4" name="コンテンツ プレースホルダー 3"/>
          <p:cNvSpPr>
            <a:spLocks noGrp="1"/>
          </p:cNvSpPr>
          <p:nvPr>
            <p:ph idx="1"/>
          </p:nvPr>
        </p:nvSpPr>
        <p:spPr/>
        <p:txBody>
          <a:bodyPr/>
          <a:lstStyle/>
          <a:p>
            <a:r>
              <a:rPr kumimoji="1" lang="ja-JP" altLang="en-US" dirty="0"/>
              <a:t>実際に試してみましょう</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33</a:t>
            </a:fld>
            <a:endParaRPr kumimoji="1" lang="ja-JP" altLang="en-US"/>
          </a:p>
        </p:txBody>
      </p:sp>
    </p:spTree>
    <p:extLst>
      <p:ext uri="{BB962C8B-B14F-4D97-AF65-F5344CB8AC3E}">
        <p14:creationId xmlns:p14="http://schemas.microsoft.com/office/powerpoint/2010/main" val="607432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吹き出し: 四角形 52">
            <a:extLst>
              <a:ext uri="{FF2B5EF4-FFF2-40B4-BE49-F238E27FC236}">
                <a16:creationId xmlns="" xmlns:a16="http://schemas.microsoft.com/office/drawing/2014/main" id="{7F492337-444A-4132-AA21-0B5CBA2F2CE3}"/>
              </a:ext>
            </a:extLst>
          </p:cNvPr>
          <p:cNvSpPr/>
          <p:nvPr/>
        </p:nvSpPr>
        <p:spPr>
          <a:xfrm>
            <a:off x="360608" y="4225573"/>
            <a:ext cx="7338911" cy="2467775"/>
          </a:xfrm>
          <a:prstGeom prst="wedgeRectCallout">
            <a:avLst>
              <a:gd name="adj1" fmla="val 55120"/>
              <a:gd name="adj2" fmla="val -38720"/>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 xmlns:a16="http://schemas.microsoft.com/office/drawing/2014/main" id="{CB78EDA7-8034-425B-8D58-85744301EF26}"/>
              </a:ext>
            </a:extLst>
          </p:cNvPr>
          <p:cNvSpPr>
            <a:spLocks noGrp="1"/>
          </p:cNvSpPr>
          <p:nvPr>
            <p:ph type="title"/>
          </p:nvPr>
        </p:nvSpPr>
        <p:spPr/>
        <p:txBody>
          <a:bodyPr>
            <a:noAutofit/>
          </a:bodyPr>
          <a:lstStyle/>
          <a:p>
            <a:r>
              <a:rPr kumimoji="1" lang="ja-JP" altLang="en-US" sz="2400" dirty="0"/>
              <a:t>活用例：いろいろいじくりまわしたのちに使わなくなった旧型</a:t>
            </a:r>
            <a:r>
              <a:rPr kumimoji="1" lang="en-US" altLang="ja-JP" sz="2400" dirty="0"/>
              <a:t>Raspberry Pi</a:t>
            </a:r>
            <a:r>
              <a:rPr kumimoji="1" lang="ja-JP" altLang="en-US" sz="2400" dirty="0"/>
              <a:t>を使って我が家</a:t>
            </a:r>
            <a:r>
              <a:rPr lang="ja-JP" altLang="en-US" sz="2400" dirty="0"/>
              <a:t>に</a:t>
            </a:r>
            <a:r>
              <a:rPr kumimoji="1" lang="ja-JP" altLang="en-US" sz="2400" dirty="0"/>
              <a:t>ミュージックサーバーを立ててみた</a:t>
            </a:r>
          </a:p>
        </p:txBody>
      </p:sp>
      <p:sp>
        <p:nvSpPr>
          <p:cNvPr id="3" name="スライド番号プレースホルダー 2">
            <a:extLst>
              <a:ext uri="{FF2B5EF4-FFF2-40B4-BE49-F238E27FC236}">
                <a16:creationId xmlns="" xmlns:a16="http://schemas.microsoft.com/office/drawing/2014/main" id="{676C8D28-A01E-4E2F-AACF-0BED594893DE}"/>
              </a:ext>
            </a:extLst>
          </p:cNvPr>
          <p:cNvSpPr>
            <a:spLocks noGrp="1"/>
          </p:cNvSpPr>
          <p:nvPr>
            <p:ph type="sldNum" sz="quarter" idx="12"/>
          </p:nvPr>
        </p:nvSpPr>
        <p:spPr/>
        <p:txBody>
          <a:bodyPr/>
          <a:lstStyle/>
          <a:p>
            <a:fld id="{8AEBDCA3-918C-4541-BF84-4F93CF1796EA}" type="slidenum">
              <a:rPr kumimoji="1" lang="ja-JP" altLang="en-US" smtClean="0"/>
              <a:t>34</a:t>
            </a:fld>
            <a:endParaRPr kumimoji="1" lang="ja-JP" altLang="en-US"/>
          </a:p>
        </p:txBody>
      </p:sp>
      <p:pic>
        <p:nvPicPr>
          <p:cNvPr id="4" name="図 3">
            <a:extLst>
              <a:ext uri="{FF2B5EF4-FFF2-40B4-BE49-F238E27FC236}">
                <a16:creationId xmlns="" xmlns:a16="http://schemas.microsoft.com/office/drawing/2014/main" id="{524D962E-D23F-46C0-8BB5-8E7390FF00F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8991" y="1732729"/>
            <a:ext cx="2090223" cy="1567667"/>
          </a:xfrm>
          <a:prstGeom prst="rect">
            <a:avLst/>
          </a:prstGeom>
        </p:spPr>
      </p:pic>
      <p:pic>
        <p:nvPicPr>
          <p:cNvPr id="6" name="図 5">
            <a:extLst>
              <a:ext uri="{FF2B5EF4-FFF2-40B4-BE49-F238E27FC236}">
                <a16:creationId xmlns="" xmlns:a16="http://schemas.microsoft.com/office/drawing/2014/main" id="{E29AB52A-6EB3-42DB-9D88-E3F0BDB349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93045" y="1167546"/>
            <a:ext cx="2122964" cy="2122964"/>
          </a:xfrm>
          <a:prstGeom prst="rect">
            <a:avLst/>
          </a:prstGeom>
        </p:spPr>
      </p:pic>
      <p:pic>
        <p:nvPicPr>
          <p:cNvPr id="8" name="図 7">
            <a:extLst>
              <a:ext uri="{FF2B5EF4-FFF2-40B4-BE49-F238E27FC236}">
                <a16:creationId xmlns="" xmlns:a16="http://schemas.microsoft.com/office/drawing/2014/main" id="{4EDC18B7-3630-439B-BE9B-84FE3E07F9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68927" y="1948703"/>
            <a:ext cx="1462013" cy="1462013"/>
          </a:xfrm>
          <a:prstGeom prst="rect">
            <a:avLst/>
          </a:prstGeom>
        </p:spPr>
      </p:pic>
      <p:pic>
        <p:nvPicPr>
          <p:cNvPr id="9" name="図 8">
            <a:extLst>
              <a:ext uri="{FF2B5EF4-FFF2-40B4-BE49-F238E27FC236}">
                <a16:creationId xmlns="" xmlns:a16="http://schemas.microsoft.com/office/drawing/2014/main" id="{F48D4E05-A884-400D-B0A9-884338B807E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66061" y="1674605"/>
            <a:ext cx="1573557" cy="1573557"/>
          </a:xfrm>
          <a:prstGeom prst="rect">
            <a:avLst/>
          </a:prstGeom>
        </p:spPr>
      </p:pic>
      <p:sp>
        <p:nvSpPr>
          <p:cNvPr id="10" name="フローチャート: 和接合 9">
            <a:extLst>
              <a:ext uri="{FF2B5EF4-FFF2-40B4-BE49-F238E27FC236}">
                <a16:creationId xmlns="" xmlns:a16="http://schemas.microsoft.com/office/drawing/2014/main" id="{F3247863-BB64-4320-A4C9-1394AB0CC61C}"/>
              </a:ext>
            </a:extLst>
          </p:cNvPr>
          <p:cNvSpPr/>
          <p:nvPr/>
        </p:nvSpPr>
        <p:spPr>
          <a:xfrm>
            <a:off x="8919901" y="1752855"/>
            <a:ext cx="583404" cy="583404"/>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pic>
        <p:nvPicPr>
          <p:cNvPr id="2056" name="Picture 8" descr="Image result for スポティファイ">
            <a:extLst>
              <a:ext uri="{FF2B5EF4-FFF2-40B4-BE49-F238E27FC236}">
                <a16:creationId xmlns="" xmlns:a16="http://schemas.microsoft.com/office/drawing/2014/main" id="{E9470307-A796-4CBC-9E18-A65C40C9AF07}"/>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37991" y="1022470"/>
            <a:ext cx="1432928" cy="1421143"/>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 xmlns:a16="http://schemas.microsoft.com/office/drawing/2014/main" id="{B3A178BA-7C94-48AD-B932-55995FCC02B2}"/>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10644546">
            <a:off x="7425800" y="2996420"/>
            <a:ext cx="1194464" cy="883263"/>
          </a:xfrm>
          <a:prstGeom prst="rect">
            <a:avLst/>
          </a:prstGeom>
        </p:spPr>
      </p:pic>
      <p:pic>
        <p:nvPicPr>
          <p:cNvPr id="16" name="図 15">
            <a:extLst>
              <a:ext uri="{FF2B5EF4-FFF2-40B4-BE49-F238E27FC236}">
                <a16:creationId xmlns="" xmlns:a16="http://schemas.microsoft.com/office/drawing/2014/main" id="{A1A62763-7E58-45EB-BAB9-D41358A77E3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860637" y="2479799"/>
            <a:ext cx="1316969" cy="1224425"/>
          </a:xfrm>
          <a:prstGeom prst="rect">
            <a:avLst/>
          </a:prstGeom>
        </p:spPr>
      </p:pic>
      <p:sp>
        <p:nvSpPr>
          <p:cNvPr id="17" name="テキスト ボックス 16">
            <a:extLst>
              <a:ext uri="{FF2B5EF4-FFF2-40B4-BE49-F238E27FC236}">
                <a16:creationId xmlns="" xmlns:a16="http://schemas.microsoft.com/office/drawing/2014/main" id="{08AD4FA9-2EE6-4885-B1CA-BC65D2BB7D00}"/>
              </a:ext>
            </a:extLst>
          </p:cNvPr>
          <p:cNvSpPr txBox="1"/>
          <p:nvPr/>
        </p:nvSpPr>
        <p:spPr>
          <a:xfrm>
            <a:off x="168786" y="3075241"/>
            <a:ext cx="1338828" cy="369332"/>
          </a:xfrm>
          <a:prstGeom prst="rect">
            <a:avLst/>
          </a:prstGeom>
          <a:noFill/>
        </p:spPr>
        <p:txBody>
          <a:bodyPr wrap="none" rtlCol="0">
            <a:spAutoFit/>
          </a:bodyPr>
          <a:lstStyle/>
          <a:p>
            <a:r>
              <a:rPr kumimoji="1" lang="ja-JP" altLang="en-US" b="1" dirty="0"/>
              <a:t>スピーカー</a:t>
            </a:r>
          </a:p>
        </p:txBody>
      </p:sp>
      <p:sp>
        <p:nvSpPr>
          <p:cNvPr id="25" name="テキスト ボックス 24">
            <a:extLst>
              <a:ext uri="{FF2B5EF4-FFF2-40B4-BE49-F238E27FC236}">
                <a16:creationId xmlns="" xmlns:a16="http://schemas.microsoft.com/office/drawing/2014/main" id="{468C2C95-34BA-4C8E-85A9-7BE3367836C0}"/>
              </a:ext>
            </a:extLst>
          </p:cNvPr>
          <p:cNvSpPr txBox="1"/>
          <p:nvPr/>
        </p:nvSpPr>
        <p:spPr>
          <a:xfrm>
            <a:off x="2708968" y="3057925"/>
            <a:ext cx="877163" cy="369332"/>
          </a:xfrm>
          <a:prstGeom prst="rect">
            <a:avLst/>
          </a:prstGeom>
          <a:noFill/>
        </p:spPr>
        <p:txBody>
          <a:bodyPr wrap="none" rtlCol="0">
            <a:spAutoFit/>
          </a:bodyPr>
          <a:lstStyle/>
          <a:p>
            <a:r>
              <a:rPr kumimoji="1" lang="ja-JP" altLang="en-US" b="1" dirty="0"/>
              <a:t>アンプ</a:t>
            </a:r>
          </a:p>
        </p:txBody>
      </p:sp>
      <p:cxnSp>
        <p:nvCxnSpPr>
          <p:cNvPr id="20" name="直線コネクタ 19">
            <a:extLst>
              <a:ext uri="{FF2B5EF4-FFF2-40B4-BE49-F238E27FC236}">
                <a16:creationId xmlns="" xmlns:a16="http://schemas.microsoft.com/office/drawing/2014/main" id="{F9A8812B-5E31-43BA-A071-1EE0AC4EA94B}"/>
              </a:ext>
            </a:extLst>
          </p:cNvPr>
          <p:cNvCxnSpPr>
            <a:cxnSpLocks/>
          </p:cNvCxnSpPr>
          <p:nvPr/>
        </p:nvCxnSpPr>
        <p:spPr>
          <a:xfrm flipH="1" flipV="1">
            <a:off x="2103945" y="2699902"/>
            <a:ext cx="608630" cy="12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 xmlns:a16="http://schemas.microsoft.com/office/drawing/2014/main" id="{A47066A2-761C-4A37-A609-F828AE76C55E}"/>
              </a:ext>
            </a:extLst>
          </p:cNvPr>
          <p:cNvSpPr txBox="1"/>
          <p:nvPr/>
        </p:nvSpPr>
        <p:spPr>
          <a:xfrm>
            <a:off x="4810529" y="3005155"/>
            <a:ext cx="1617752" cy="923330"/>
          </a:xfrm>
          <a:prstGeom prst="rect">
            <a:avLst/>
          </a:prstGeom>
          <a:noFill/>
        </p:spPr>
        <p:txBody>
          <a:bodyPr wrap="none" rtlCol="0">
            <a:spAutoFit/>
          </a:bodyPr>
          <a:lstStyle/>
          <a:p>
            <a:pPr algn="ctr"/>
            <a:r>
              <a:rPr lang="en-US" altLang="ja-JP" b="1" dirty="0"/>
              <a:t>Raspberry Pi</a:t>
            </a:r>
          </a:p>
          <a:p>
            <a:pPr algn="ctr"/>
            <a:r>
              <a:rPr lang="en-US" altLang="ja-JP" b="1" dirty="0"/>
              <a:t>+</a:t>
            </a:r>
          </a:p>
          <a:p>
            <a:pPr algn="ctr"/>
            <a:r>
              <a:rPr lang="en-US" altLang="ja-JP" b="1" dirty="0"/>
              <a:t>DAC(</a:t>
            </a:r>
            <a:r>
              <a:rPr lang="ja-JP" altLang="en-US" b="1" dirty="0"/>
              <a:t>装着</a:t>
            </a:r>
            <a:r>
              <a:rPr lang="en-US" altLang="ja-JP" b="1" dirty="0"/>
              <a:t>)</a:t>
            </a:r>
            <a:endParaRPr kumimoji="1" lang="ja-JP" altLang="en-US" b="1" dirty="0"/>
          </a:p>
        </p:txBody>
      </p:sp>
      <p:cxnSp>
        <p:nvCxnSpPr>
          <p:cNvPr id="33" name="直線コネクタ 32">
            <a:extLst>
              <a:ext uri="{FF2B5EF4-FFF2-40B4-BE49-F238E27FC236}">
                <a16:creationId xmlns="" xmlns:a16="http://schemas.microsoft.com/office/drawing/2014/main" id="{A1D90E63-AD0A-4E48-B7E8-4F786F133D6E}"/>
              </a:ext>
            </a:extLst>
          </p:cNvPr>
          <p:cNvCxnSpPr>
            <a:cxnSpLocks/>
          </p:cNvCxnSpPr>
          <p:nvPr/>
        </p:nvCxnSpPr>
        <p:spPr>
          <a:xfrm>
            <a:off x="4030940" y="2733028"/>
            <a:ext cx="521729" cy="16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 xmlns:a16="http://schemas.microsoft.com/office/drawing/2014/main" id="{89989D7E-BC6E-4600-AADF-237AC5E4D065}"/>
              </a:ext>
            </a:extLst>
          </p:cNvPr>
          <p:cNvCxnSpPr>
            <a:cxnSpLocks/>
          </p:cNvCxnSpPr>
          <p:nvPr/>
        </p:nvCxnSpPr>
        <p:spPr>
          <a:xfrm flipV="1">
            <a:off x="6527854" y="2388241"/>
            <a:ext cx="735831" cy="1576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 xmlns:a16="http://schemas.microsoft.com/office/drawing/2014/main" id="{6E4208CC-5BE1-4A51-A2ED-9698EB8C12A4}"/>
              </a:ext>
            </a:extLst>
          </p:cNvPr>
          <p:cNvSpPr txBox="1"/>
          <p:nvPr/>
        </p:nvSpPr>
        <p:spPr>
          <a:xfrm>
            <a:off x="7069188" y="1377727"/>
            <a:ext cx="1686680" cy="369332"/>
          </a:xfrm>
          <a:prstGeom prst="rect">
            <a:avLst/>
          </a:prstGeom>
          <a:noFill/>
        </p:spPr>
        <p:txBody>
          <a:bodyPr wrap="none" rtlCol="0">
            <a:spAutoFit/>
          </a:bodyPr>
          <a:lstStyle/>
          <a:p>
            <a:pPr algn="ctr"/>
            <a:r>
              <a:rPr lang="en-US" altLang="ja-JP" b="1" dirty="0"/>
              <a:t>Wi-Fi</a:t>
            </a:r>
            <a:r>
              <a:rPr kumimoji="1" lang="ja-JP" altLang="en-US" b="1" dirty="0"/>
              <a:t>ルーター</a:t>
            </a:r>
          </a:p>
        </p:txBody>
      </p:sp>
      <p:cxnSp>
        <p:nvCxnSpPr>
          <p:cNvPr id="42" name="直線コネクタ 41">
            <a:extLst>
              <a:ext uri="{FF2B5EF4-FFF2-40B4-BE49-F238E27FC236}">
                <a16:creationId xmlns="" xmlns:a16="http://schemas.microsoft.com/office/drawing/2014/main" id="{19121AF0-565C-4FBB-8935-575EBA556164}"/>
              </a:ext>
            </a:extLst>
          </p:cNvPr>
          <p:cNvCxnSpPr>
            <a:cxnSpLocks/>
          </p:cNvCxnSpPr>
          <p:nvPr/>
        </p:nvCxnSpPr>
        <p:spPr>
          <a:xfrm flipV="1">
            <a:off x="8507083" y="2207938"/>
            <a:ext cx="412818" cy="216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 xmlns:a16="http://schemas.microsoft.com/office/drawing/2014/main" id="{AA8F740D-C2AD-446D-9C77-C9456E042288}"/>
              </a:ext>
            </a:extLst>
          </p:cNvPr>
          <p:cNvCxnSpPr>
            <a:cxnSpLocks/>
          </p:cNvCxnSpPr>
          <p:nvPr/>
        </p:nvCxnSpPr>
        <p:spPr>
          <a:xfrm flipV="1">
            <a:off x="9533322" y="1733041"/>
            <a:ext cx="735855" cy="204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 xmlns:a16="http://schemas.microsoft.com/office/drawing/2014/main" id="{87C83A48-D2BC-4967-8D90-DFE744A12878}"/>
              </a:ext>
            </a:extLst>
          </p:cNvPr>
          <p:cNvSpPr txBox="1"/>
          <p:nvPr/>
        </p:nvSpPr>
        <p:spPr>
          <a:xfrm>
            <a:off x="8928189" y="3519558"/>
            <a:ext cx="1412566" cy="369332"/>
          </a:xfrm>
          <a:prstGeom prst="rect">
            <a:avLst/>
          </a:prstGeom>
          <a:noFill/>
        </p:spPr>
        <p:txBody>
          <a:bodyPr wrap="none" rtlCol="0">
            <a:spAutoFit/>
          </a:bodyPr>
          <a:lstStyle/>
          <a:p>
            <a:pPr algn="ctr"/>
            <a:r>
              <a:rPr kumimoji="1" lang="ja-JP" altLang="en-US" b="1" dirty="0"/>
              <a:t>外付け</a:t>
            </a:r>
            <a:r>
              <a:rPr kumimoji="1" lang="en-US" altLang="ja-JP" b="1" dirty="0"/>
              <a:t>HDD</a:t>
            </a:r>
            <a:endParaRPr kumimoji="1" lang="ja-JP" altLang="en-US" b="1" dirty="0"/>
          </a:p>
        </p:txBody>
      </p:sp>
      <p:cxnSp>
        <p:nvCxnSpPr>
          <p:cNvPr id="47" name="直線コネクタ 46">
            <a:extLst>
              <a:ext uri="{FF2B5EF4-FFF2-40B4-BE49-F238E27FC236}">
                <a16:creationId xmlns="" xmlns:a16="http://schemas.microsoft.com/office/drawing/2014/main" id="{99A35216-D6CF-47CC-9299-56ADF40B8DAD}"/>
              </a:ext>
            </a:extLst>
          </p:cNvPr>
          <p:cNvCxnSpPr>
            <a:cxnSpLocks/>
          </p:cNvCxnSpPr>
          <p:nvPr/>
        </p:nvCxnSpPr>
        <p:spPr>
          <a:xfrm>
            <a:off x="8531360" y="2526008"/>
            <a:ext cx="540080" cy="502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 xmlns:a16="http://schemas.microsoft.com/office/drawing/2014/main" id="{2493628B-B9EE-43AB-8166-F0FC0119EBF4}"/>
              </a:ext>
            </a:extLst>
          </p:cNvPr>
          <p:cNvSpPr txBox="1"/>
          <p:nvPr/>
        </p:nvSpPr>
        <p:spPr>
          <a:xfrm>
            <a:off x="7825770" y="4155409"/>
            <a:ext cx="1569660" cy="369332"/>
          </a:xfrm>
          <a:prstGeom prst="rect">
            <a:avLst/>
          </a:prstGeom>
          <a:noFill/>
        </p:spPr>
        <p:txBody>
          <a:bodyPr wrap="none" rtlCol="0">
            <a:spAutoFit/>
          </a:bodyPr>
          <a:lstStyle/>
          <a:p>
            <a:pPr algn="ctr"/>
            <a:r>
              <a:rPr lang="ja-JP" altLang="en-US" b="1" dirty="0"/>
              <a:t>各種デバイス</a:t>
            </a:r>
            <a:endParaRPr kumimoji="1" lang="ja-JP" altLang="en-US" b="1" dirty="0"/>
          </a:p>
        </p:txBody>
      </p:sp>
      <p:pic>
        <p:nvPicPr>
          <p:cNvPr id="36" name="図 35">
            <a:extLst>
              <a:ext uri="{FF2B5EF4-FFF2-40B4-BE49-F238E27FC236}">
                <a16:creationId xmlns="" xmlns:a16="http://schemas.microsoft.com/office/drawing/2014/main" id="{08E92E02-11E4-4592-AE70-EAD1422C25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20000"/>
                    </a14:imgEffect>
                  </a14:imgLayer>
                </a14:imgProps>
              </a:ext>
            </a:extLst>
          </a:blip>
          <a:stretch>
            <a:fillRect/>
          </a:stretch>
        </p:blipFill>
        <p:spPr>
          <a:xfrm>
            <a:off x="454268" y="4303235"/>
            <a:ext cx="3131864" cy="2345874"/>
          </a:xfrm>
          <a:prstGeom prst="rect">
            <a:avLst/>
          </a:prstGeom>
        </p:spPr>
      </p:pic>
      <p:sp>
        <p:nvSpPr>
          <p:cNvPr id="43" name="テキスト ボックス 42">
            <a:extLst>
              <a:ext uri="{FF2B5EF4-FFF2-40B4-BE49-F238E27FC236}">
                <a16:creationId xmlns="" xmlns:a16="http://schemas.microsoft.com/office/drawing/2014/main" id="{0EF1E5B3-B548-4DF3-82D9-736FD69BB9D5}"/>
              </a:ext>
            </a:extLst>
          </p:cNvPr>
          <p:cNvSpPr txBox="1"/>
          <p:nvPr/>
        </p:nvSpPr>
        <p:spPr>
          <a:xfrm>
            <a:off x="7992315" y="5859429"/>
            <a:ext cx="3961330" cy="646331"/>
          </a:xfrm>
          <a:prstGeom prst="rect">
            <a:avLst/>
          </a:prstGeom>
          <a:noFill/>
        </p:spPr>
        <p:txBody>
          <a:bodyPr wrap="square" rtlCol="0">
            <a:spAutoFit/>
          </a:bodyPr>
          <a:lstStyle/>
          <a:p>
            <a:r>
              <a:rPr kumimoji="1" lang="ja-JP" altLang="en-US" b="1" dirty="0"/>
              <a:t>リッピングした</a:t>
            </a:r>
            <a:r>
              <a:rPr kumimoji="1" lang="en-US" altLang="ja-JP" b="1" dirty="0"/>
              <a:t>CD</a:t>
            </a:r>
            <a:r>
              <a:rPr kumimoji="1" lang="ja-JP" altLang="en-US" b="1" dirty="0"/>
              <a:t>や</a:t>
            </a:r>
            <a:r>
              <a:rPr kumimoji="1" lang="en-US" altLang="ja-JP" b="1" dirty="0"/>
              <a:t>Spotify</a:t>
            </a:r>
            <a:r>
              <a:rPr kumimoji="1" lang="ja-JP" altLang="en-US" b="1" dirty="0"/>
              <a:t>から、手元のスマホ等で選曲・プレイ</a:t>
            </a:r>
            <a:endParaRPr kumimoji="1" lang="en-US" altLang="ja-JP" b="1" dirty="0"/>
          </a:p>
        </p:txBody>
      </p:sp>
      <p:sp>
        <p:nvSpPr>
          <p:cNvPr id="57" name="テキスト ボックス 56">
            <a:extLst>
              <a:ext uri="{FF2B5EF4-FFF2-40B4-BE49-F238E27FC236}">
                <a16:creationId xmlns="" xmlns:a16="http://schemas.microsoft.com/office/drawing/2014/main" id="{35E34EB1-B09B-47A4-90BB-A16E8C00CA5E}"/>
              </a:ext>
            </a:extLst>
          </p:cNvPr>
          <p:cNvSpPr txBox="1"/>
          <p:nvPr/>
        </p:nvSpPr>
        <p:spPr>
          <a:xfrm>
            <a:off x="10114879" y="2435125"/>
            <a:ext cx="1949573" cy="461665"/>
          </a:xfrm>
          <a:prstGeom prst="rect">
            <a:avLst/>
          </a:prstGeom>
          <a:noFill/>
        </p:spPr>
        <p:txBody>
          <a:bodyPr wrap="none" rtlCol="0">
            <a:spAutoFit/>
          </a:bodyPr>
          <a:lstStyle/>
          <a:p>
            <a:r>
              <a:rPr kumimoji="1" lang="en-US" altLang="ja-JP" sz="1200" b="1" dirty="0"/>
              <a:t>4,000</a:t>
            </a:r>
            <a:r>
              <a:rPr kumimoji="1" lang="ja-JP" altLang="en-US" sz="1200" b="1" dirty="0"/>
              <a:t>万曲以上が聴き放題</a:t>
            </a:r>
            <a:endParaRPr kumimoji="1" lang="en-US" altLang="ja-JP" sz="1200" b="1" dirty="0"/>
          </a:p>
          <a:p>
            <a:r>
              <a:rPr lang="ja-JP" altLang="en-US" sz="1200" b="1" dirty="0"/>
              <a:t>充実したプレイリスト</a:t>
            </a:r>
            <a:endParaRPr kumimoji="1" lang="ja-JP" altLang="en-US" sz="1200" b="1" dirty="0"/>
          </a:p>
        </p:txBody>
      </p:sp>
      <p:pic>
        <p:nvPicPr>
          <p:cNvPr id="50" name="図 49">
            <a:extLst>
              <a:ext uri="{FF2B5EF4-FFF2-40B4-BE49-F238E27FC236}">
                <a16:creationId xmlns="" xmlns:a16="http://schemas.microsoft.com/office/drawing/2014/main" id="{70970A13-7630-4691-91EE-1F01B2FD74EB}"/>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917525" y="4502300"/>
            <a:ext cx="1104900" cy="1200150"/>
          </a:xfrm>
          <a:prstGeom prst="rect">
            <a:avLst/>
          </a:prstGeom>
        </p:spPr>
      </p:pic>
      <p:pic>
        <p:nvPicPr>
          <p:cNvPr id="52" name="図 51">
            <a:extLst>
              <a:ext uri="{FF2B5EF4-FFF2-40B4-BE49-F238E27FC236}">
                <a16:creationId xmlns="" xmlns:a16="http://schemas.microsoft.com/office/drawing/2014/main" id="{AA8D700B-4507-408F-A201-F39207E936BF}"/>
              </a:ext>
            </a:extLst>
          </p:cNvPr>
          <p:cNvPicPr>
            <a:picLocks noChangeAspect="1"/>
          </p:cNvPicPr>
          <p:nvPr/>
        </p:nvPicPr>
        <p:blipFill>
          <a:blip r:embed="rId12"/>
          <a:stretch>
            <a:fillRect/>
          </a:stretch>
        </p:blipFill>
        <p:spPr>
          <a:xfrm>
            <a:off x="9089287" y="4540908"/>
            <a:ext cx="887209" cy="1152922"/>
          </a:xfrm>
          <a:prstGeom prst="rect">
            <a:avLst/>
          </a:prstGeom>
        </p:spPr>
      </p:pic>
      <p:pic>
        <p:nvPicPr>
          <p:cNvPr id="63" name="図 62">
            <a:extLst>
              <a:ext uri="{FF2B5EF4-FFF2-40B4-BE49-F238E27FC236}">
                <a16:creationId xmlns="" xmlns:a16="http://schemas.microsoft.com/office/drawing/2014/main" id="{932296B3-82F5-4923-BFD6-D85B1A2B76DF}"/>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9827135" y="4592370"/>
            <a:ext cx="1781246" cy="1049997"/>
          </a:xfrm>
          <a:prstGeom prst="rect">
            <a:avLst/>
          </a:prstGeom>
        </p:spPr>
      </p:pic>
      <p:pic>
        <p:nvPicPr>
          <p:cNvPr id="54" name="図 53">
            <a:extLst>
              <a:ext uri="{FF2B5EF4-FFF2-40B4-BE49-F238E27FC236}">
                <a16:creationId xmlns="" xmlns:a16="http://schemas.microsoft.com/office/drawing/2014/main" id="{2EF89406-0440-4BB5-A302-EFD11ED7F74E}"/>
              </a:ext>
            </a:extLst>
          </p:cNvPr>
          <p:cNvPicPr>
            <a:picLocks noChangeAspect="1"/>
          </p:cNvPicPr>
          <p:nvPr/>
        </p:nvPicPr>
        <p:blipFill rotWithShape="1">
          <a:blip r:embed="rId14"/>
          <a:srcRect t="13990"/>
          <a:stretch/>
        </p:blipFill>
        <p:spPr>
          <a:xfrm>
            <a:off x="3629954" y="4303333"/>
            <a:ext cx="3978903" cy="2317928"/>
          </a:xfrm>
          <a:prstGeom prst="rect">
            <a:avLst/>
          </a:prstGeom>
        </p:spPr>
      </p:pic>
      <p:sp>
        <p:nvSpPr>
          <p:cNvPr id="69" name="テキスト ボックス 68">
            <a:extLst>
              <a:ext uri="{FF2B5EF4-FFF2-40B4-BE49-F238E27FC236}">
                <a16:creationId xmlns="" xmlns:a16="http://schemas.microsoft.com/office/drawing/2014/main" id="{4C1EC663-BCFA-48B5-9D96-767BC8C58360}"/>
              </a:ext>
            </a:extLst>
          </p:cNvPr>
          <p:cNvSpPr txBox="1"/>
          <p:nvPr/>
        </p:nvSpPr>
        <p:spPr>
          <a:xfrm>
            <a:off x="9782449" y="3165939"/>
            <a:ext cx="1327608" cy="461665"/>
          </a:xfrm>
          <a:prstGeom prst="rect">
            <a:avLst/>
          </a:prstGeom>
          <a:noFill/>
        </p:spPr>
        <p:txBody>
          <a:bodyPr wrap="none" rtlCol="0">
            <a:spAutoFit/>
          </a:bodyPr>
          <a:lstStyle/>
          <a:p>
            <a:r>
              <a:rPr lang="ja-JP" altLang="en-US" sz="1200" b="1" dirty="0"/>
              <a:t>リッピングした</a:t>
            </a:r>
            <a:endParaRPr lang="en-US" altLang="ja-JP" sz="1200" b="1" dirty="0"/>
          </a:p>
          <a:p>
            <a:r>
              <a:rPr lang="en-US" altLang="ja-JP" sz="1200" b="1" dirty="0"/>
              <a:t>CD</a:t>
            </a:r>
            <a:r>
              <a:rPr lang="ja-JP" altLang="en-US" sz="1200" b="1" dirty="0"/>
              <a:t>データを保管</a:t>
            </a:r>
            <a:endParaRPr kumimoji="1" lang="en-US" altLang="ja-JP" sz="1200" b="1" dirty="0"/>
          </a:p>
        </p:txBody>
      </p:sp>
      <p:sp>
        <p:nvSpPr>
          <p:cNvPr id="5" name="テキスト ボックス 4"/>
          <p:cNvSpPr txBox="1"/>
          <p:nvPr/>
        </p:nvSpPr>
        <p:spPr>
          <a:xfrm rot="411990">
            <a:off x="2919121" y="2071475"/>
            <a:ext cx="1334020" cy="261610"/>
          </a:xfrm>
          <a:prstGeom prst="rect">
            <a:avLst/>
          </a:prstGeom>
          <a:noFill/>
        </p:spPr>
        <p:txBody>
          <a:bodyPr wrap="none" rtlCol="0">
            <a:spAutoFit/>
          </a:bodyPr>
          <a:lstStyle/>
          <a:p>
            <a:r>
              <a:rPr kumimoji="1" lang="en-US" altLang="ja-JP" sz="1050" b="1" dirty="0"/>
              <a:t>Amazon</a:t>
            </a:r>
            <a:r>
              <a:rPr kumimoji="1" lang="ja-JP" altLang="en-US" sz="1050" b="1" dirty="0"/>
              <a:t>で</a:t>
            </a:r>
            <a:r>
              <a:rPr lang="en-US" altLang="ja-JP" sz="1050" b="1" dirty="0"/>
              <a:t>3,168</a:t>
            </a:r>
            <a:r>
              <a:rPr lang="ja-JP" altLang="en-US" sz="1050" b="1" dirty="0"/>
              <a:t>円</a:t>
            </a:r>
            <a:endParaRPr kumimoji="1" lang="ja-JP" altLang="en-US" sz="1050" b="1" dirty="0"/>
          </a:p>
        </p:txBody>
      </p:sp>
      <p:sp>
        <p:nvSpPr>
          <p:cNvPr id="7" name="テキスト ボックス 6"/>
          <p:cNvSpPr txBox="1"/>
          <p:nvPr/>
        </p:nvSpPr>
        <p:spPr>
          <a:xfrm rot="20911544">
            <a:off x="4375151" y="3496799"/>
            <a:ext cx="1140056" cy="261610"/>
          </a:xfrm>
          <a:prstGeom prst="rect">
            <a:avLst/>
          </a:prstGeom>
          <a:noFill/>
        </p:spPr>
        <p:txBody>
          <a:bodyPr wrap="none" rtlCol="0">
            <a:spAutoFit/>
          </a:bodyPr>
          <a:lstStyle/>
          <a:p>
            <a:r>
              <a:rPr lang="en-US" altLang="ja-JP" sz="1050" b="1" dirty="0"/>
              <a:t>eBay</a:t>
            </a:r>
            <a:r>
              <a:rPr lang="ja-JP" altLang="en-US" sz="1050" b="1" dirty="0"/>
              <a:t>で</a:t>
            </a:r>
            <a:r>
              <a:rPr lang="en-US" altLang="ja-JP" sz="1050" b="1" dirty="0"/>
              <a:t>1,842</a:t>
            </a:r>
            <a:r>
              <a:rPr lang="ja-JP" altLang="en-US" sz="1050" b="1" dirty="0"/>
              <a:t>円</a:t>
            </a:r>
            <a:endParaRPr kumimoji="1" lang="ja-JP" altLang="en-US" sz="1050" b="1" dirty="0"/>
          </a:p>
        </p:txBody>
      </p:sp>
      <p:sp>
        <p:nvSpPr>
          <p:cNvPr id="12" name="テキスト ボックス 11"/>
          <p:cNvSpPr txBox="1"/>
          <p:nvPr/>
        </p:nvSpPr>
        <p:spPr>
          <a:xfrm>
            <a:off x="326040" y="3993882"/>
            <a:ext cx="1393330" cy="246221"/>
          </a:xfrm>
          <a:prstGeom prst="rect">
            <a:avLst/>
          </a:prstGeom>
          <a:noFill/>
        </p:spPr>
        <p:txBody>
          <a:bodyPr wrap="none" rtlCol="0">
            <a:spAutoFit/>
          </a:bodyPr>
          <a:lstStyle/>
          <a:p>
            <a:r>
              <a:rPr lang="en-US" altLang="ja-JP" sz="1000" dirty="0">
                <a:hlinkClick r:id="rId15"/>
              </a:rPr>
              <a:t>https://volumio.org/</a:t>
            </a:r>
            <a:endParaRPr lang="en-US" altLang="ja-JP" sz="1000" dirty="0"/>
          </a:p>
        </p:txBody>
      </p:sp>
    </p:spTree>
    <p:extLst>
      <p:ext uri="{BB962C8B-B14F-4D97-AF65-F5344CB8AC3E}">
        <p14:creationId xmlns:p14="http://schemas.microsoft.com/office/powerpoint/2010/main" val="897861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トレンド</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35</a:t>
            </a:fld>
            <a:endParaRPr kumimoji="1" lang="ja-JP" altLang="en-US"/>
          </a:p>
        </p:txBody>
      </p:sp>
      <p:sp>
        <p:nvSpPr>
          <p:cNvPr id="6" name="フローチャート: 和接合 9">
            <a:extLst>
              <a:ext uri="{FF2B5EF4-FFF2-40B4-BE49-F238E27FC236}">
                <a16:creationId xmlns="" xmlns:a16="http://schemas.microsoft.com/office/drawing/2014/main" id="{F3247863-BB64-4320-A4C9-1394AB0CC61C}"/>
              </a:ext>
            </a:extLst>
          </p:cNvPr>
          <p:cNvSpPr/>
          <p:nvPr/>
        </p:nvSpPr>
        <p:spPr>
          <a:xfrm>
            <a:off x="5265552" y="2896817"/>
            <a:ext cx="913894" cy="913894"/>
          </a:xfrm>
          <a:prstGeom prst="flowChartSummingJunction">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7" name="直線コネクタ 6">
            <a:extLst>
              <a:ext uri="{FF2B5EF4-FFF2-40B4-BE49-F238E27FC236}">
                <a16:creationId xmlns="" xmlns:a16="http://schemas.microsoft.com/office/drawing/2014/main" id="{89989D7E-BC6E-4600-AADF-237AC5E4D065}"/>
              </a:ext>
            </a:extLst>
          </p:cNvPr>
          <p:cNvCxnSpPr>
            <a:cxnSpLocks/>
          </p:cNvCxnSpPr>
          <p:nvPr/>
        </p:nvCxnSpPr>
        <p:spPr>
          <a:xfrm flipV="1">
            <a:off x="4353093" y="3314252"/>
            <a:ext cx="824358" cy="39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 xmlns:a16="http://schemas.microsoft.com/office/drawing/2014/main" id="{89989D7E-BC6E-4600-AADF-237AC5E4D065}"/>
              </a:ext>
            </a:extLst>
          </p:cNvPr>
          <p:cNvCxnSpPr>
            <a:cxnSpLocks/>
          </p:cNvCxnSpPr>
          <p:nvPr/>
        </p:nvCxnSpPr>
        <p:spPr>
          <a:xfrm>
            <a:off x="6192672" y="3314252"/>
            <a:ext cx="1187204" cy="143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5084676" y="3810711"/>
            <a:ext cx="1569660" cy="369332"/>
          </a:xfrm>
          <a:prstGeom prst="rect">
            <a:avLst/>
          </a:prstGeom>
          <a:noFill/>
        </p:spPr>
        <p:txBody>
          <a:bodyPr wrap="none" rtlCol="0">
            <a:spAutoFit/>
          </a:bodyPr>
          <a:lstStyle/>
          <a:p>
            <a:r>
              <a:rPr kumimoji="1" lang="ja-JP" altLang="en-US" b="1" dirty="0"/>
              <a:t>ネットワーク</a:t>
            </a: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967" y="2036613"/>
            <a:ext cx="4237941" cy="3011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テキスト ボックス 10"/>
          <p:cNvSpPr txBox="1"/>
          <p:nvPr/>
        </p:nvSpPr>
        <p:spPr>
          <a:xfrm>
            <a:off x="8612339" y="1667281"/>
            <a:ext cx="1107996" cy="369332"/>
          </a:xfrm>
          <a:prstGeom prst="rect">
            <a:avLst/>
          </a:prstGeom>
          <a:noFill/>
        </p:spPr>
        <p:txBody>
          <a:bodyPr wrap="none" rtlCol="0">
            <a:spAutoFit/>
          </a:bodyPr>
          <a:lstStyle/>
          <a:p>
            <a:r>
              <a:rPr kumimoji="1" lang="ja-JP" altLang="en-US" b="1" dirty="0"/>
              <a:t>あっち側</a:t>
            </a:r>
          </a:p>
        </p:txBody>
      </p:sp>
      <p:sp>
        <p:nvSpPr>
          <p:cNvPr id="12" name="テキスト ボックス 11"/>
          <p:cNvSpPr txBox="1"/>
          <p:nvPr/>
        </p:nvSpPr>
        <p:spPr>
          <a:xfrm>
            <a:off x="1951102" y="1667281"/>
            <a:ext cx="1107996" cy="369332"/>
          </a:xfrm>
          <a:prstGeom prst="rect">
            <a:avLst/>
          </a:prstGeom>
          <a:noFill/>
        </p:spPr>
        <p:txBody>
          <a:bodyPr wrap="none" rtlCol="0">
            <a:spAutoFit/>
          </a:bodyPr>
          <a:lstStyle/>
          <a:p>
            <a:r>
              <a:rPr kumimoji="1" lang="ja-JP" altLang="en-US" b="1" dirty="0"/>
              <a:t>こっち側</a:t>
            </a:r>
          </a:p>
        </p:txBody>
      </p:sp>
      <p:pic>
        <p:nvPicPr>
          <p:cNvPr id="2050" name="Picture 2" descr="Image result for 人工知能　ワトソン"/>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4971" r="24620"/>
          <a:stretch/>
        </p:blipFill>
        <p:spPr bwMode="auto">
          <a:xfrm>
            <a:off x="9720336" y="1851946"/>
            <a:ext cx="2230660" cy="207768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485" y="2094878"/>
            <a:ext cx="3251664" cy="2438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角丸四角形吹き出し 12"/>
          <p:cNvSpPr/>
          <p:nvPr/>
        </p:nvSpPr>
        <p:spPr>
          <a:xfrm>
            <a:off x="5177451" y="1646500"/>
            <a:ext cx="2781242" cy="992786"/>
          </a:xfrm>
          <a:prstGeom prst="wedgeRoundRectCallout">
            <a:avLst>
              <a:gd name="adj1" fmla="val 84501"/>
              <a:gd name="adj2" fmla="val 424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t>クラウドの向こう側にいる人工知能の発達ももちろんすごいけど</a:t>
            </a:r>
          </a:p>
        </p:txBody>
      </p:sp>
      <p:sp>
        <p:nvSpPr>
          <p:cNvPr id="17" name="角丸四角形吹き出し 16"/>
          <p:cNvSpPr/>
          <p:nvPr/>
        </p:nvSpPr>
        <p:spPr>
          <a:xfrm>
            <a:off x="1281964" y="4851168"/>
            <a:ext cx="5844370" cy="749533"/>
          </a:xfrm>
          <a:prstGeom prst="wedgeRoundRectCallout">
            <a:avLst>
              <a:gd name="adj1" fmla="val -16776"/>
              <a:gd name="adj2" fmla="val -13317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t>ネットワークの手前側にあるデバイスのコスパ向上も目覚ましく、これからのイノベーションの源泉</a:t>
            </a:r>
          </a:p>
        </p:txBody>
      </p:sp>
      <p:sp>
        <p:nvSpPr>
          <p:cNvPr id="15" name="テキスト ボックス 14"/>
          <p:cNvSpPr txBox="1"/>
          <p:nvPr/>
        </p:nvSpPr>
        <p:spPr>
          <a:xfrm>
            <a:off x="1951102" y="5798128"/>
            <a:ext cx="5493812" cy="369332"/>
          </a:xfrm>
          <a:prstGeom prst="rect">
            <a:avLst/>
          </a:prstGeom>
          <a:noFill/>
        </p:spPr>
        <p:txBody>
          <a:bodyPr wrap="none" rtlCol="0">
            <a:spAutoFit/>
          </a:bodyPr>
          <a:lstStyle/>
          <a:p>
            <a:r>
              <a:rPr lang="ja-JP" altLang="en-US" b="1" dirty="0"/>
              <a:t>キーワード：「エッジヘビーコンピューティング」</a:t>
            </a:r>
          </a:p>
        </p:txBody>
      </p:sp>
      <p:sp>
        <p:nvSpPr>
          <p:cNvPr id="16" name="テキスト ボックス 15"/>
          <p:cNvSpPr txBox="1"/>
          <p:nvPr/>
        </p:nvSpPr>
        <p:spPr>
          <a:xfrm>
            <a:off x="3589034" y="6167460"/>
            <a:ext cx="4801314" cy="369332"/>
          </a:xfrm>
          <a:prstGeom prst="rect">
            <a:avLst/>
          </a:prstGeom>
          <a:noFill/>
        </p:spPr>
        <p:txBody>
          <a:bodyPr wrap="none" rtlCol="0">
            <a:spAutoFit/>
          </a:bodyPr>
          <a:lstStyle/>
          <a:p>
            <a:r>
              <a:rPr kumimoji="1" lang="ja-JP" altLang="en-US" b="1" dirty="0"/>
              <a:t>これでググ</a:t>
            </a:r>
            <a:r>
              <a:rPr kumimoji="1" lang="ja-JP" altLang="en-US" b="1" dirty="0" err="1"/>
              <a:t>ると</a:t>
            </a:r>
            <a:r>
              <a:rPr kumimoji="1" lang="ja-JP" altLang="en-US" b="1" dirty="0"/>
              <a:t>いろいろと興味深い記事が！</a:t>
            </a:r>
          </a:p>
        </p:txBody>
      </p:sp>
    </p:spTree>
    <p:extLst>
      <p:ext uri="{BB962C8B-B14F-4D97-AF65-F5344CB8AC3E}">
        <p14:creationId xmlns:p14="http://schemas.microsoft.com/office/powerpoint/2010/main" val="1678203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例えば</a:t>
            </a:r>
            <a:r>
              <a:rPr kumimoji="1" lang="en-US" altLang="ja-JP" dirty="0"/>
              <a:t>‥</a:t>
            </a:r>
            <a:r>
              <a:rPr kumimoji="1" lang="ja-JP" altLang="en-US" dirty="0"/>
              <a:t>　最近人気のデバイス</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36</a:t>
            </a:fld>
            <a:endParaRPr kumimoji="1" lang="ja-JP" alt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2221" y="1776843"/>
            <a:ext cx="1766267" cy="3140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102" y="1466044"/>
            <a:ext cx="47625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603062" y="1407511"/>
            <a:ext cx="3049233" cy="369332"/>
          </a:xfrm>
          <a:prstGeom prst="rect">
            <a:avLst/>
          </a:prstGeom>
          <a:noFill/>
        </p:spPr>
        <p:txBody>
          <a:bodyPr wrap="none" rtlCol="0">
            <a:spAutoFit/>
          </a:bodyPr>
          <a:lstStyle/>
          <a:p>
            <a:r>
              <a:rPr lang="en-US" altLang="ja-JP" b="1" dirty="0"/>
              <a:t>Frisk</a:t>
            </a:r>
            <a:r>
              <a:rPr lang="ja-JP" altLang="en-US" b="1" dirty="0"/>
              <a:t>のケースに入るくらい</a:t>
            </a:r>
            <a:endParaRPr kumimoji="1" lang="ja-JP" altLang="en-US" b="1" dirty="0"/>
          </a:p>
        </p:txBody>
      </p:sp>
      <p:sp>
        <p:nvSpPr>
          <p:cNvPr id="5" name="テキスト ボックス 4"/>
          <p:cNvSpPr txBox="1"/>
          <p:nvPr/>
        </p:nvSpPr>
        <p:spPr>
          <a:xfrm>
            <a:off x="7335983" y="5052353"/>
            <a:ext cx="3785011" cy="246221"/>
          </a:xfrm>
          <a:prstGeom prst="rect">
            <a:avLst/>
          </a:prstGeom>
          <a:noFill/>
        </p:spPr>
        <p:txBody>
          <a:bodyPr wrap="none" rtlCol="0">
            <a:spAutoFit/>
          </a:bodyPr>
          <a:lstStyle/>
          <a:p>
            <a:r>
              <a:rPr lang="en-US" altLang="ja-JP" sz="1000" dirty="0">
                <a:hlinkClick r:id="rId4"/>
              </a:rPr>
              <a:t>http://akkisino02.hatenablog.com/entry/2016/10/05/212127</a:t>
            </a:r>
            <a:endParaRPr lang="en-US" altLang="ja-JP" sz="1000" dirty="0"/>
          </a:p>
        </p:txBody>
      </p:sp>
      <p:sp>
        <p:nvSpPr>
          <p:cNvPr id="6" name="テキスト ボックス 5"/>
          <p:cNvSpPr txBox="1"/>
          <p:nvPr/>
        </p:nvSpPr>
        <p:spPr>
          <a:xfrm>
            <a:off x="1976276" y="3879847"/>
            <a:ext cx="4517583" cy="369332"/>
          </a:xfrm>
          <a:prstGeom prst="rect">
            <a:avLst/>
          </a:prstGeom>
          <a:noFill/>
        </p:spPr>
        <p:txBody>
          <a:bodyPr wrap="none" rtlCol="0">
            <a:spAutoFit/>
          </a:bodyPr>
          <a:lstStyle/>
          <a:p>
            <a:r>
              <a:rPr lang="pl-PL" altLang="ja-JP" b="1" dirty="0"/>
              <a:t>【</a:t>
            </a:r>
            <a:r>
              <a:rPr lang="ja-JP" altLang="pl-PL" b="1" dirty="0"/>
              <a:t>未発売</a:t>
            </a:r>
            <a:r>
              <a:rPr lang="pl-PL" altLang="ja-JP" b="1" dirty="0"/>
              <a:t>】Raspberry Pi Zero W</a:t>
            </a:r>
            <a:r>
              <a:rPr lang="ja-JP" altLang="en-US" b="1" dirty="0"/>
              <a:t> </a:t>
            </a:r>
            <a:r>
              <a:rPr lang="en-US" altLang="ja-JP" b="1" dirty="0"/>
              <a:t>1,296</a:t>
            </a:r>
            <a:r>
              <a:rPr lang="ja-JP" altLang="en-US" b="1" dirty="0"/>
              <a:t>円</a:t>
            </a:r>
            <a:endParaRPr lang="en-US" altLang="ja-JP" b="1" dirty="0"/>
          </a:p>
        </p:txBody>
      </p:sp>
      <p:sp>
        <p:nvSpPr>
          <p:cNvPr id="8" name="テキスト ボックス 7"/>
          <p:cNvSpPr txBox="1"/>
          <p:nvPr/>
        </p:nvSpPr>
        <p:spPr>
          <a:xfrm>
            <a:off x="2647133" y="4450470"/>
            <a:ext cx="3052439" cy="246221"/>
          </a:xfrm>
          <a:prstGeom prst="rect">
            <a:avLst/>
          </a:prstGeom>
          <a:noFill/>
        </p:spPr>
        <p:txBody>
          <a:bodyPr wrap="none" rtlCol="0">
            <a:spAutoFit/>
          </a:bodyPr>
          <a:lstStyle/>
          <a:p>
            <a:r>
              <a:rPr lang="en-US" altLang="ja-JP" sz="1000" dirty="0">
                <a:hlinkClick r:id="rId5"/>
              </a:rPr>
              <a:t>https://www.switch-science.com/catalog/3200/</a:t>
            </a:r>
            <a:endParaRPr lang="en-US" altLang="ja-JP" sz="1000" dirty="0"/>
          </a:p>
        </p:txBody>
      </p:sp>
      <p:sp>
        <p:nvSpPr>
          <p:cNvPr id="9" name="テキスト ボックス 8"/>
          <p:cNvSpPr txBox="1"/>
          <p:nvPr/>
        </p:nvSpPr>
        <p:spPr>
          <a:xfrm>
            <a:off x="314214" y="5472392"/>
            <a:ext cx="11384727"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kumimoji="1" lang="ja-JP" altLang="en-US" sz="2000" b="1" dirty="0"/>
              <a:t>あっち側</a:t>
            </a:r>
            <a:r>
              <a:rPr kumimoji="1" lang="en-US" altLang="ja-JP" sz="2000" b="1" dirty="0"/>
              <a:t>(</a:t>
            </a:r>
            <a:r>
              <a:rPr kumimoji="1" lang="ja-JP" altLang="en-US" sz="2000" b="1" dirty="0"/>
              <a:t>遠くのサーバーとかクラウドとか</a:t>
            </a:r>
            <a:r>
              <a:rPr kumimoji="1" lang="en-US" altLang="ja-JP" sz="2000" b="1" dirty="0"/>
              <a:t>)</a:t>
            </a:r>
            <a:r>
              <a:rPr kumimoji="1" lang="ja-JP" altLang="en-US" sz="2000" b="1" dirty="0"/>
              <a:t>でやっていたようなそこそこ重たい処理を、リーズナブルな</a:t>
            </a:r>
            <a:r>
              <a:rPr lang="ja-JP" altLang="en-US" sz="2000" b="1" dirty="0"/>
              <a:t>手元の</a:t>
            </a:r>
            <a:r>
              <a:rPr kumimoji="1" lang="ja-JP" altLang="en-US" sz="2000" b="1" dirty="0"/>
              <a:t>デバイスでやれちゃう</a:t>
            </a:r>
          </a:p>
        </p:txBody>
      </p:sp>
      <p:sp>
        <p:nvSpPr>
          <p:cNvPr id="11" name="テキスト ボックス 10">
            <a:extLst>
              <a:ext uri="{FF2B5EF4-FFF2-40B4-BE49-F238E27FC236}">
                <a16:creationId xmlns="" xmlns:a16="http://schemas.microsoft.com/office/drawing/2014/main" id="{468C2C95-34BA-4C8E-85A9-7BE3367836C0}"/>
              </a:ext>
            </a:extLst>
          </p:cNvPr>
          <p:cNvSpPr txBox="1"/>
          <p:nvPr/>
        </p:nvSpPr>
        <p:spPr>
          <a:xfrm>
            <a:off x="273873" y="6352143"/>
            <a:ext cx="11726287" cy="400110"/>
          </a:xfrm>
          <a:prstGeom prst="rect">
            <a:avLst/>
          </a:prstGeom>
          <a:noFill/>
        </p:spPr>
        <p:txBody>
          <a:bodyPr wrap="none" rtlCol="0">
            <a:spAutoFit/>
          </a:bodyPr>
          <a:lstStyle/>
          <a:p>
            <a:r>
              <a:rPr lang="ja-JP" altLang="en-US" sz="2000" b="1" dirty="0"/>
              <a:t>こういうのをいじくりまわすためにも、今日やってみたような知識・経験があるとよいと思います。</a:t>
            </a:r>
            <a:endParaRPr kumimoji="1" lang="ja-JP" altLang="en-US" sz="2000" b="1" dirty="0"/>
          </a:p>
        </p:txBody>
      </p:sp>
    </p:spTree>
    <p:extLst>
      <p:ext uri="{BB962C8B-B14F-4D97-AF65-F5344CB8AC3E}">
        <p14:creationId xmlns:p14="http://schemas.microsoft.com/office/powerpoint/2010/main" val="1185329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37</a:t>
            </a:fld>
            <a:endParaRPr kumimoji="1" lang="ja-JP"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31549" y="2158279"/>
            <a:ext cx="10928901" cy="1569660"/>
          </a:xfrm>
          <a:prstGeom prst="rect">
            <a:avLst/>
          </a:prstGeom>
          <a:solidFill>
            <a:srgbClr val="000000">
              <a:alpha val="60000"/>
            </a:srgbClr>
          </a:solidFill>
        </p:spPr>
        <p:txBody>
          <a:bodyPr wrap="square" rtlCol="0">
            <a:spAutoFit/>
          </a:bodyPr>
          <a:lstStyle/>
          <a:p>
            <a:r>
              <a:rPr lang="ja-JP" altLang="en-US" sz="3200" dirty="0">
                <a:solidFill>
                  <a:schemeClr val="bg1"/>
                </a:solidFill>
              </a:rPr>
              <a:t>ということで</a:t>
            </a:r>
            <a:r>
              <a:rPr kumimoji="1" lang="ja-JP" altLang="en-US" sz="3200" dirty="0">
                <a:solidFill>
                  <a:schemeClr val="bg1"/>
                </a:solidFill>
              </a:rPr>
              <a:t>、かなりてんこ盛り</a:t>
            </a:r>
            <a:r>
              <a:rPr kumimoji="1" lang="ja-JP" altLang="en-US" sz="3200" dirty="0" err="1">
                <a:solidFill>
                  <a:schemeClr val="bg1"/>
                </a:solidFill>
              </a:rPr>
              <a:t>な</a:t>
            </a:r>
            <a:r>
              <a:rPr kumimoji="1" lang="ja-JP" altLang="en-US" sz="3200" dirty="0">
                <a:solidFill>
                  <a:schemeClr val="bg1"/>
                </a:solidFill>
              </a:rPr>
              <a:t>内容ではござましたが、普段は縁の下の力持ちとして頑張っているインフラ技術に少しでも興味を持っていただけたとしたら幸いです</a:t>
            </a:r>
          </a:p>
        </p:txBody>
      </p:sp>
    </p:spTree>
    <p:extLst>
      <p:ext uri="{BB962C8B-B14F-4D97-AF65-F5344CB8AC3E}">
        <p14:creationId xmlns:p14="http://schemas.microsoft.com/office/powerpoint/2010/main" val="340229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 xmlns:a16="http://schemas.microsoft.com/office/drawing/2014/main" id="{CB332A9D-4478-4DF1-9B2A-EB983A72C6E7}"/>
              </a:ext>
            </a:extLst>
          </p:cNvPr>
          <p:cNvPicPr>
            <a:picLocks noChangeAspect="1"/>
          </p:cNvPicPr>
          <p:nvPr/>
        </p:nvPicPr>
        <p:blipFill>
          <a:blip r:embed="rId2"/>
          <a:stretch>
            <a:fillRect/>
          </a:stretch>
        </p:blipFill>
        <p:spPr>
          <a:xfrm>
            <a:off x="7482814" y="3273011"/>
            <a:ext cx="4095061" cy="3083340"/>
          </a:xfrm>
          <a:prstGeom prst="rect">
            <a:avLst/>
          </a:prstGeom>
        </p:spPr>
      </p:pic>
      <p:sp>
        <p:nvSpPr>
          <p:cNvPr id="2" name="タイトル 1">
            <a:extLst>
              <a:ext uri="{FF2B5EF4-FFF2-40B4-BE49-F238E27FC236}">
                <a16:creationId xmlns="" xmlns:a16="http://schemas.microsoft.com/office/drawing/2014/main" id="{F9CA6921-DD62-4CC5-AB5D-676287A09857}"/>
              </a:ext>
            </a:extLst>
          </p:cNvPr>
          <p:cNvSpPr>
            <a:spLocks noGrp="1"/>
          </p:cNvSpPr>
          <p:nvPr>
            <p:ph type="title"/>
          </p:nvPr>
        </p:nvSpPr>
        <p:spPr/>
        <p:txBody>
          <a:bodyPr/>
          <a:lstStyle/>
          <a:p>
            <a:r>
              <a:rPr kumimoji="1" lang="ja-JP" altLang="en-US" dirty="0"/>
              <a:t>サーバー</a:t>
            </a:r>
            <a:r>
              <a:rPr lang="ja-JP" altLang="en-US" dirty="0"/>
              <a:t>は</a:t>
            </a:r>
            <a:r>
              <a:rPr kumimoji="1" lang="ja-JP" altLang="en-US" dirty="0"/>
              <a:t>どれでしょう？ </a:t>
            </a:r>
            <a:r>
              <a:rPr kumimoji="1" lang="ja-JP" altLang="en-US" dirty="0">
                <a:solidFill>
                  <a:srgbClr val="FF0000"/>
                </a:solidFill>
              </a:rPr>
              <a:t>回答</a:t>
            </a:r>
          </a:p>
        </p:txBody>
      </p:sp>
      <p:sp>
        <p:nvSpPr>
          <p:cNvPr id="3" name="スライド番号プレースホルダー 2">
            <a:extLst>
              <a:ext uri="{FF2B5EF4-FFF2-40B4-BE49-F238E27FC236}">
                <a16:creationId xmlns="" xmlns:a16="http://schemas.microsoft.com/office/drawing/2014/main" id="{07CC996B-E5B4-407B-AC70-B51664573CA1}"/>
              </a:ext>
            </a:extLst>
          </p:cNvPr>
          <p:cNvSpPr>
            <a:spLocks noGrp="1"/>
          </p:cNvSpPr>
          <p:nvPr>
            <p:ph type="sldNum" sz="quarter" idx="12"/>
          </p:nvPr>
        </p:nvSpPr>
        <p:spPr/>
        <p:txBody>
          <a:bodyPr/>
          <a:lstStyle/>
          <a:p>
            <a:fld id="{8AEBDCA3-918C-4541-BF84-4F93CF1796EA}" type="slidenum">
              <a:rPr kumimoji="1" lang="ja-JP" altLang="en-US" smtClean="0"/>
              <a:t>4</a:t>
            </a:fld>
            <a:endParaRPr kumimoji="1" lang="ja-JP" altLang="en-US"/>
          </a:p>
        </p:txBody>
      </p:sp>
      <p:pic>
        <p:nvPicPr>
          <p:cNvPr id="4" name="図 3">
            <a:extLst>
              <a:ext uri="{FF2B5EF4-FFF2-40B4-BE49-F238E27FC236}">
                <a16:creationId xmlns="" xmlns:a16="http://schemas.microsoft.com/office/drawing/2014/main" id="{F16D4C50-12A9-410B-8F04-9FEBA2FD740B}"/>
              </a:ext>
            </a:extLst>
          </p:cNvPr>
          <p:cNvPicPr>
            <a:picLocks noChangeAspect="1"/>
          </p:cNvPicPr>
          <p:nvPr/>
        </p:nvPicPr>
        <p:blipFill>
          <a:blip r:embed="rId3"/>
          <a:stretch>
            <a:fillRect/>
          </a:stretch>
        </p:blipFill>
        <p:spPr>
          <a:xfrm>
            <a:off x="3360823" y="4309547"/>
            <a:ext cx="3799671" cy="2239806"/>
          </a:xfrm>
          <a:prstGeom prst="rect">
            <a:avLst/>
          </a:prstGeom>
        </p:spPr>
      </p:pic>
      <p:pic>
        <p:nvPicPr>
          <p:cNvPr id="5" name="図 4">
            <a:extLst>
              <a:ext uri="{FF2B5EF4-FFF2-40B4-BE49-F238E27FC236}">
                <a16:creationId xmlns="" xmlns:a16="http://schemas.microsoft.com/office/drawing/2014/main" id="{069971B4-B0FC-407E-8A66-0BF7FBE1D0D2}"/>
              </a:ext>
            </a:extLst>
          </p:cNvPr>
          <p:cNvPicPr>
            <a:picLocks noChangeAspect="1"/>
          </p:cNvPicPr>
          <p:nvPr/>
        </p:nvPicPr>
        <p:blipFill>
          <a:blip r:embed="rId4"/>
          <a:stretch>
            <a:fillRect/>
          </a:stretch>
        </p:blipFill>
        <p:spPr>
          <a:xfrm>
            <a:off x="201726" y="1816926"/>
            <a:ext cx="2836777" cy="2482180"/>
          </a:xfrm>
          <a:prstGeom prst="rect">
            <a:avLst/>
          </a:prstGeom>
        </p:spPr>
      </p:pic>
      <p:pic>
        <p:nvPicPr>
          <p:cNvPr id="6" name="図 5">
            <a:extLst>
              <a:ext uri="{FF2B5EF4-FFF2-40B4-BE49-F238E27FC236}">
                <a16:creationId xmlns="" xmlns:a16="http://schemas.microsoft.com/office/drawing/2014/main" id="{A81383B5-0C16-4889-8F85-538E34C56552}"/>
              </a:ext>
            </a:extLst>
          </p:cNvPr>
          <p:cNvPicPr>
            <a:picLocks noChangeAspect="1"/>
          </p:cNvPicPr>
          <p:nvPr/>
        </p:nvPicPr>
        <p:blipFill>
          <a:blip r:embed="rId5"/>
          <a:stretch>
            <a:fillRect/>
          </a:stretch>
        </p:blipFill>
        <p:spPr>
          <a:xfrm>
            <a:off x="5777324" y="1481471"/>
            <a:ext cx="2766340" cy="2452511"/>
          </a:xfrm>
          <a:prstGeom prst="rect">
            <a:avLst/>
          </a:prstGeom>
        </p:spPr>
      </p:pic>
      <p:sp>
        <p:nvSpPr>
          <p:cNvPr id="8" name="テキスト ボックス 7">
            <a:extLst>
              <a:ext uri="{FF2B5EF4-FFF2-40B4-BE49-F238E27FC236}">
                <a16:creationId xmlns="" xmlns:a16="http://schemas.microsoft.com/office/drawing/2014/main" id="{39010A31-C2A7-41B6-9AC3-7B1E2EF4888F}"/>
              </a:ext>
            </a:extLst>
          </p:cNvPr>
          <p:cNvSpPr txBox="1"/>
          <p:nvPr/>
        </p:nvSpPr>
        <p:spPr>
          <a:xfrm>
            <a:off x="438041" y="3273011"/>
            <a:ext cx="11315918" cy="954107"/>
          </a:xfrm>
          <a:prstGeom prst="rect">
            <a:avLst/>
          </a:prstGeom>
          <a:solidFill>
            <a:srgbClr val="FFFFFF">
              <a:alpha val="80000"/>
            </a:srgbClr>
          </a:solidFill>
          <a:ln>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800" b="1" dirty="0">
                <a:solidFill>
                  <a:srgbClr val="FF0000"/>
                </a:solidFill>
              </a:rPr>
              <a:t>どれでもサーバーになれる。</a:t>
            </a:r>
            <a:endParaRPr kumimoji="1" lang="en-US" altLang="ja-JP" sz="2800" b="1" dirty="0">
              <a:solidFill>
                <a:srgbClr val="FF0000"/>
              </a:solidFill>
            </a:endParaRPr>
          </a:p>
          <a:p>
            <a:r>
              <a:rPr kumimoji="1" lang="ja-JP" altLang="en-US" sz="2800" b="1" dirty="0">
                <a:solidFill>
                  <a:srgbClr val="FF0000"/>
                </a:solidFill>
              </a:rPr>
              <a:t>ハードの形や大きさではなく、その上で動くソフトウェアで決まる。</a:t>
            </a:r>
          </a:p>
        </p:txBody>
      </p:sp>
    </p:spTree>
    <p:extLst>
      <p:ext uri="{BB962C8B-B14F-4D97-AF65-F5344CB8AC3E}">
        <p14:creationId xmlns:p14="http://schemas.microsoft.com/office/powerpoint/2010/main" val="1972480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5EC2226-AD93-49C7-AE22-A040A0A957FA}"/>
              </a:ext>
            </a:extLst>
          </p:cNvPr>
          <p:cNvSpPr>
            <a:spLocks noGrp="1"/>
          </p:cNvSpPr>
          <p:nvPr>
            <p:ph type="title"/>
          </p:nvPr>
        </p:nvSpPr>
        <p:spPr>
          <a:xfrm>
            <a:off x="838200" y="365125"/>
            <a:ext cx="10515600" cy="1325563"/>
          </a:xfrm>
        </p:spPr>
        <p:txBody>
          <a:bodyPr/>
          <a:lstStyle/>
          <a:p>
            <a:r>
              <a:rPr kumimoji="1" lang="ja-JP" altLang="en-US" dirty="0"/>
              <a:t>サーバー</a:t>
            </a:r>
            <a:r>
              <a:rPr lang="en-US" altLang="ja-JP" dirty="0"/>
              <a:t>OS</a:t>
            </a:r>
            <a:r>
              <a:rPr lang="ja-JP" altLang="en-US" dirty="0"/>
              <a:t>の種類</a:t>
            </a:r>
            <a:endParaRPr kumimoji="1" lang="ja-JP" altLang="en-US" dirty="0"/>
          </a:p>
        </p:txBody>
      </p:sp>
      <p:sp>
        <p:nvSpPr>
          <p:cNvPr id="4" name="スライド番号プレースホルダー 3">
            <a:extLst>
              <a:ext uri="{FF2B5EF4-FFF2-40B4-BE49-F238E27FC236}">
                <a16:creationId xmlns="" xmlns:a16="http://schemas.microsoft.com/office/drawing/2014/main" id="{E772420F-3403-4F0B-89F4-8A8CEA51F16F}"/>
              </a:ext>
            </a:extLst>
          </p:cNvPr>
          <p:cNvSpPr>
            <a:spLocks noGrp="1"/>
          </p:cNvSpPr>
          <p:nvPr>
            <p:ph type="sldNum" sz="quarter" idx="12"/>
          </p:nvPr>
        </p:nvSpPr>
        <p:spPr/>
        <p:txBody>
          <a:bodyPr/>
          <a:lstStyle/>
          <a:p>
            <a:fld id="{8AEBDCA3-918C-4541-BF84-4F93CF1796EA}" type="slidenum">
              <a:rPr kumimoji="1" lang="ja-JP" altLang="en-US" smtClean="0"/>
              <a:t>5</a:t>
            </a:fld>
            <a:endParaRPr kumimoji="1" lang="ja-JP" altLang="en-US"/>
          </a:p>
        </p:txBody>
      </p:sp>
      <p:sp>
        <p:nvSpPr>
          <p:cNvPr id="5" name="楕円 4">
            <a:extLst>
              <a:ext uri="{FF2B5EF4-FFF2-40B4-BE49-F238E27FC236}">
                <a16:creationId xmlns="" xmlns:a16="http://schemas.microsoft.com/office/drawing/2014/main" id="{D4FC79BE-6255-489A-89B2-C07D9DB74DBA}"/>
              </a:ext>
            </a:extLst>
          </p:cNvPr>
          <p:cNvSpPr/>
          <p:nvPr/>
        </p:nvSpPr>
        <p:spPr>
          <a:xfrm>
            <a:off x="540912" y="1587656"/>
            <a:ext cx="11204619" cy="476869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p>
        </p:txBody>
      </p:sp>
      <p:sp>
        <p:nvSpPr>
          <p:cNvPr id="9" name="楕円 8">
            <a:extLst>
              <a:ext uri="{FF2B5EF4-FFF2-40B4-BE49-F238E27FC236}">
                <a16:creationId xmlns="" xmlns:a16="http://schemas.microsoft.com/office/drawing/2014/main" id="{2913DA25-0455-434A-B080-34DD6A562400}"/>
              </a:ext>
            </a:extLst>
          </p:cNvPr>
          <p:cNvSpPr/>
          <p:nvPr/>
        </p:nvSpPr>
        <p:spPr>
          <a:xfrm>
            <a:off x="1088244" y="2271933"/>
            <a:ext cx="7317350" cy="358483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sp>
        <p:nvSpPr>
          <p:cNvPr id="10" name="楕円 9">
            <a:extLst>
              <a:ext uri="{FF2B5EF4-FFF2-40B4-BE49-F238E27FC236}">
                <a16:creationId xmlns="" xmlns:a16="http://schemas.microsoft.com/office/drawing/2014/main" id="{565CF8A7-B0DA-4DF3-923C-A253F64D6917}"/>
              </a:ext>
            </a:extLst>
          </p:cNvPr>
          <p:cNvSpPr/>
          <p:nvPr/>
        </p:nvSpPr>
        <p:spPr>
          <a:xfrm>
            <a:off x="8518350" y="2455730"/>
            <a:ext cx="2572918" cy="16397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sp>
        <p:nvSpPr>
          <p:cNvPr id="11" name="テキスト ボックス 10">
            <a:extLst>
              <a:ext uri="{FF2B5EF4-FFF2-40B4-BE49-F238E27FC236}">
                <a16:creationId xmlns="" xmlns:a16="http://schemas.microsoft.com/office/drawing/2014/main" id="{7217650D-6943-4B2B-81FF-BF638A62B33C}"/>
              </a:ext>
            </a:extLst>
          </p:cNvPr>
          <p:cNvSpPr txBox="1"/>
          <p:nvPr/>
        </p:nvSpPr>
        <p:spPr>
          <a:xfrm>
            <a:off x="5566013" y="1727348"/>
            <a:ext cx="1436612" cy="369332"/>
          </a:xfrm>
          <a:prstGeom prst="rect">
            <a:avLst/>
          </a:prstGeom>
          <a:noFill/>
        </p:spPr>
        <p:txBody>
          <a:bodyPr wrap="none" rtlCol="0">
            <a:spAutoFit/>
          </a:bodyPr>
          <a:lstStyle/>
          <a:p>
            <a:r>
              <a:rPr kumimoji="1" lang="ja-JP" altLang="en-US" b="1" dirty="0"/>
              <a:t>サーバー</a:t>
            </a:r>
            <a:r>
              <a:rPr kumimoji="1" lang="en-US" altLang="ja-JP" b="1" dirty="0"/>
              <a:t>OS</a:t>
            </a:r>
            <a:endParaRPr kumimoji="1" lang="ja-JP" altLang="en-US" b="1" dirty="0"/>
          </a:p>
        </p:txBody>
      </p:sp>
      <p:sp>
        <p:nvSpPr>
          <p:cNvPr id="12" name="テキスト ボックス 11">
            <a:extLst>
              <a:ext uri="{FF2B5EF4-FFF2-40B4-BE49-F238E27FC236}">
                <a16:creationId xmlns="" xmlns:a16="http://schemas.microsoft.com/office/drawing/2014/main" id="{4B5DDFCC-1D48-45FE-BE38-0E199590A49A}"/>
              </a:ext>
            </a:extLst>
          </p:cNvPr>
          <p:cNvSpPr txBox="1"/>
          <p:nvPr/>
        </p:nvSpPr>
        <p:spPr>
          <a:xfrm>
            <a:off x="9146895" y="2728553"/>
            <a:ext cx="1428596" cy="369332"/>
          </a:xfrm>
          <a:prstGeom prst="rect">
            <a:avLst/>
          </a:prstGeom>
          <a:noFill/>
        </p:spPr>
        <p:txBody>
          <a:bodyPr wrap="none" rtlCol="0">
            <a:spAutoFit/>
          </a:bodyPr>
          <a:lstStyle/>
          <a:p>
            <a:r>
              <a:rPr kumimoji="1" lang="en-US" altLang="ja-JP" b="1" dirty="0"/>
              <a:t>Windows</a:t>
            </a:r>
            <a:r>
              <a:rPr kumimoji="1" lang="ja-JP" altLang="en-US" b="1" dirty="0"/>
              <a:t>系</a:t>
            </a:r>
          </a:p>
        </p:txBody>
      </p:sp>
      <p:sp>
        <p:nvSpPr>
          <p:cNvPr id="13" name="テキスト ボックス 12">
            <a:extLst>
              <a:ext uri="{FF2B5EF4-FFF2-40B4-BE49-F238E27FC236}">
                <a16:creationId xmlns="" xmlns:a16="http://schemas.microsoft.com/office/drawing/2014/main" id="{C04C0CD9-837D-42FA-B5E6-279F62FE29E0}"/>
              </a:ext>
            </a:extLst>
          </p:cNvPr>
          <p:cNvSpPr txBox="1"/>
          <p:nvPr/>
        </p:nvSpPr>
        <p:spPr>
          <a:xfrm>
            <a:off x="4349597" y="2368246"/>
            <a:ext cx="1005403" cy="369332"/>
          </a:xfrm>
          <a:prstGeom prst="rect">
            <a:avLst/>
          </a:prstGeom>
          <a:noFill/>
        </p:spPr>
        <p:txBody>
          <a:bodyPr wrap="none" rtlCol="0">
            <a:spAutoFit/>
          </a:bodyPr>
          <a:lstStyle/>
          <a:p>
            <a:r>
              <a:rPr kumimoji="1" lang="en-US" altLang="ja-JP" b="1" dirty="0"/>
              <a:t>UNIX</a:t>
            </a:r>
            <a:r>
              <a:rPr kumimoji="1" lang="ja-JP" altLang="en-US" b="1" dirty="0"/>
              <a:t>系</a:t>
            </a:r>
          </a:p>
        </p:txBody>
      </p:sp>
      <p:sp>
        <p:nvSpPr>
          <p:cNvPr id="14" name="楕円 13">
            <a:extLst>
              <a:ext uri="{FF2B5EF4-FFF2-40B4-BE49-F238E27FC236}">
                <a16:creationId xmlns="" xmlns:a16="http://schemas.microsoft.com/office/drawing/2014/main" id="{BDCA9721-9525-4B15-9EAB-EA59889DFC30}"/>
              </a:ext>
            </a:extLst>
          </p:cNvPr>
          <p:cNvSpPr/>
          <p:nvPr/>
        </p:nvSpPr>
        <p:spPr>
          <a:xfrm>
            <a:off x="6124833" y="2913219"/>
            <a:ext cx="1723524" cy="235698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sp>
        <p:nvSpPr>
          <p:cNvPr id="15" name="楕円 14">
            <a:extLst>
              <a:ext uri="{FF2B5EF4-FFF2-40B4-BE49-F238E27FC236}">
                <a16:creationId xmlns="" xmlns:a16="http://schemas.microsoft.com/office/drawing/2014/main" id="{7628E80A-84F2-48C9-AAEF-058467A3C09E}"/>
              </a:ext>
            </a:extLst>
          </p:cNvPr>
          <p:cNvSpPr/>
          <p:nvPr/>
        </p:nvSpPr>
        <p:spPr>
          <a:xfrm>
            <a:off x="1625601" y="2752146"/>
            <a:ext cx="4333956" cy="275072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sp>
        <p:nvSpPr>
          <p:cNvPr id="16" name="テキスト ボックス 15">
            <a:extLst>
              <a:ext uri="{FF2B5EF4-FFF2-40B4-BE49-F238E27FC236}">
                <a16:creationId xmlns="" xmlns:a16="http://schemas.microsoft.com/office/drawing/2014/main" id="{D355BCD9-FBDC-47F4-A36F-7536D36984A4}"/>
              </a:ext>
            </a:extLst>
          </p:cNvPr>
          <p:cNvSpPr txBox="1"/>
          <p:nvPr/>
        </p:nvSpPr>
        <p:spPr>
          <a:xfrm>
            <a:off x="6378434" y="3239097"/>
            <a:ext cx="1236236" cy="369332"/>
          </a:xfrm>
          <a:prstGeom prst="rect">
            <a:avLst/>
          </a:prstGeom>
          <a:noFill/>
        </p:spPr>
        <p:txBody>
          <a:bodyPr wrap="none" rtlCol="0">
            <a:spAutoFit/>
          </a:bodyPr>
          <a:lstStyle/>
          <a:p>
            <a:r>
              <a:rPr kumimoji="1" lang="ja-JP" altLang="en-US" b="1" dirty="0"/>
              <a:t>商用</a:t>
            </a:r>
            <a:r>
              <a:rPr kumimoji="1" lang="en-US" altLang="ja-JP" b="1" dirty="0"/>
              <a:t>UNIX</a:t>
            </a:r>
            <a:endParaRPr kumimoji="1" lang="ja-JP" altLang="en-US" b="1" dirty="0"/>
          </a:p>
        </p:txBody>
      </p:sp>
      <p:sp>
        <p:nvSpPr>
          <p:cNvPr id="17" name="テキスト ボックス 16">
            <a:extLst>
              <a:ext uri="{FF2B5EF4-FFF2-40B4-BE49-F238E27FC236}">
                <a16:creationId xmlns="" xmlns:a16="http://schemas.microsoft.com/office/drawing/2014/main" id="{1678C683-84D6-49E9-BA30-F1A544F6C639}"/>
              </a:ext>
            </a:extLst>
          </p:cNvPr>
          <p:cNvSpPr txBox="1"/>
          <p:nvPr/>
        </p:nvSpPr>
        <p:spPr>
          <a:xfrm>
            <a:off x="6309885" y="3630046"/>
            <a:ext cx="1249060" cy="1200329"/>
          </a:xfrm>
          <a:prstGeom prst="rect">
            <a:avLst/>
          </a:prstGeom>
          <a:noFill/>
        </p:spPr>
        <p:txBody>
          <a:bodyPr wrap="none" rtlCol="0">
            <a:spAutoFit/>
          </a:bodyPr>
          <a:lstStyle/>
          <a:p>
            <a:pPr marL="285750" indent="-285750">
              <a:buFontTx/>
              <a:buChar char="-"/>
            </a:pPr>
            <a:r>
              <a:rPr kumimoji="1" lang="en-US" altLang="ja-JP" b="1" dirty="0"/>
              <a:t>AIX</a:t>
            </a:r>
          </a:p>
          <a:p>
            <a:pPr marL="285750" indent="-285750">
              <a:buFontTx/>
              <a:buChar char="-"/>
            </a:pPr>
            <a:r>
              <a:rPr lang="en-US" altLang="ja-JP" b="1" dirty="0"/>
              <a:t>Solaris</a:t>
            </a:r>
          </a:p>
          <a:p>
            <a:pPr marL="285750" indent="-285750">
              <a:buFontTx/>
              <a:buChar char="-"/>
            </a:pPr>
            <a:r>
              <a:rPr kumimoji="1" lang="en-US" altLang="ja-JP" b="1" dirty="0"/>
              <a:t>HP-UX</a:t>
            </a:r>
          </a:p>
          <a:p>
            <a:pPr marL="285750" indent="-285750">
              <a:buFontTx/>
              <a:buChar char="-"/>
            </a:pPr>
            <a:r>
              <a:rPr lang="en-US" altLang="ja-JP" b="1" dirty="0"/>
              <a:t>…</a:t>
            </a:r>
            <a:endParaRPr kumimoji="1" lang="ja-JP" altLang="en-US" b="1" dirty="0"/>
          </a:p>
        </p:txBody>
      </p:sp>
      <p:sp>
        <p:nvSpPr>
          <p:cNvPr id="18" name="テキスト ボックス 17">
            <a:extLst>
              <a:ext uri="{FF2B5EF4-FFF2-40B4-BE49-F238E27FC236}">
                <a16:creationId xmlns="" xmlns:a16="http://schemas.microsoft.com/office/drawing/2014/main" id="{9F339F0E-339D-4482-9CEC-B82EF3CEFFE2}"/>
              </a:ext>
            </a:extLst>
          </p:cNvPr>
          <p:cNvSpPr txBox="1"/>
          <p:nvPr/>
        </p:nvSpPr>
        <p:spPr>
          <a:xfrm>
            <a:off x="2886837" y="2913219"/>
            <a:ext cx="1800493" cy="369332"/>
          </a:xfrm>
          <a:prstGeom prst="rect">
            <a:avLst/>
          </a:prstGeom>
          <a:noFill/>
        </p:spPr>
        <p:txBody>
          <a:bodyPr wrap="none" rtlCol="0">
            <a:spAutoFit/>
          </a:bodyPr>
          <a:lstStyle/>
          <a:p>
            <a:r>
              <a:rPr kumimoji="1" lang="ja-JP" altLang="en-US" b="1" dirty="0"/>
              <a:t>オープンソース</a:t>
            </a:r>
          </a:p>
        </p:txBody>
      </p:sp>
      <p:sp>
        <p:nvSpPr>
          <p:cNvPr id="19" name="楕円 18">
            <a:extLst>
              <a:ext uri="{FF2B5EF4-FFF2-40B4-BE49-F238E27FC236}">
                <a16:creationId xmlns="" xmlns:a16="http://schemas.microsoft.com/office/drawing/2014/main" id="{90CC47F7-FF21-4B09-84E3-6C05E1F05B30}"/>
              </a:ext>
            </a:extLst>
          </p:cNvPr>
          <p:cNvSpPr/>
          <p:nvPr/>
        </p:nvSpPr>
        <p:spPr>
          <a:xfrm>
            <a:off x="2028776" y="3351516"/>
            <a:ext cx="2561345" cy="182477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sp>
        <p:nvSpPr>
          <p:cNvPr id="20" name="楕円 19">
            <a:extLst>
              <a:ext uri="{FF2B5EF4-FFF2-40B4-BE49-F238E27FC236}">
                <a16:creationId xmlns="" xmlns:a16="http://schemas.microsoft.com/office/drawing/2014/main" id="{5D9D344D-6347-4FF1-9624-3E9B1774C277}"/>
              </a:ext>
            </a:extLst>
          </p:cNvPr>
          <p:cNvSpPr/>
          <p:nvPr/>
        </p:nvSpPr>
        <p:spPr>
          <a:xfrm>
            <a:off x="4681219" y="3504205"/>
            <a:ext cx="1148647" cy="111640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sp>
        <p:nvSpPr>
          <p:cNvPr id="21" name="テキスト ボックス 20">
            <a:extLst>
              <a:ext uri="{FF2B5EF4-FFF2-40B4-BE49-F238E27FC236}">
                <a16:creationId xmlns="" xmlns:a16="http://schemas.microsoft.com/office/drawing/2014/main" id="{63365BBC-6BFA-4F1A-A1B8-04583E8E1FC3}"/>
              </a:ext>
            </a:extLst>
          </p:cNvPr>
          <p:cNvSpPr txBox="1"/>
          <p:nvPr/>
        </p:nvSpPr>
        <p:spPr>
          <a:xfrm>
            <a:off x="2714189" y="3484786"/>
            <a:ext cx="803425" cy="369332"/>
          </a:xfrm>
          <a:prstGeom prst="rect">
            <a:avLst/>
          </a:prstGeom>
          <a:noFill/>
        </p:spPr>
        <p:txBody>
          <a:bodyPr wrap="none" rtlCol="0">
            <a:spAutoFit/>
          </a:bodyPr>
          <a:lstStyle/>
          <a:p>
            <a:r>
              <a:rPr kumimoji="1" lang="en-US" altLang="ja-JP" b="1" dirty="0"/>
              <a:t>Linux</a:t>
            </a:r>
            <a:endParaRPr kumimoji="1" lang="ja-JP" altLang="en-US" b="1" dirty="0"/>
          </a:p>
        </p:txBody>
      </p:sp>
      <p:sp>
        <p:nvSpPr>
          <p:cNvPr id="22" name="テキスト ボックス 21">
            <a:extLst>
              <a:ext uri="{FF2B5EF4-FFF2-40B4-BE49-F238E27FC236}">
                <a16:creationId xmlns="" xmlns:a16="http://schemas.microsoft.com/office/drawing/2014/main" id="{DE046EC3-F4A7-4D61-800F-B67196602753}"/>
              </a:ext>
            </a:extLst>
          </p:cNvPr>
          <p:cNvSpPr txBox="1"/>
          <p:nvPr/>
        </p:nvSpPr>
        <p:spPr>
          <a:xfrm>
            <a:off x="4826585" y="3627269"/>
            <a:ext cx="909223" cy="369332"/>
          </a:xfrm>
          <a:prstGeom prst="rect">
            <a:avLst/>
          </a:prstGeom>
          <a:noFill/>
        </p:spPr>
        <p:txBody>
          <a:bodyPr wrap="none" rtlCol="0">
            <a:spAutoFit/>
          </a:bodyPr>
          <a:lstStyle/>
          <a:p>
            <a:r>
              <a:rPr kumimoji="1" lang="en-US" altLang="ja-JP" b="1" dirty="0"/>
              <a:t>BSD</a:t>
            </a:r>
            <a:r>
              <a:rPr kumimoji="1" lang="ja-JP" altLang="en-US" b="1" dirty="0"/>
              <a:t>系</a:t>
            </a:r>
          </a:p>
        </p:txBody>
      </p:sp>
      <p:sp>
        <p:nvSpPr>
          <p:cNvPr id="23" name="テキスト ボックス 22">
            <a:extLst>
              <a:ext uri="{FF2B5EF4-FFF2-40B4-BE49-F238E27FC236}">
                <a16:creationId xmlns="" xmlns:a16="http://schemas.microsoft.com/office/drawing/2014/main" id="{E5D4E789-745E-47EF-9DCA-DA251DBFD4DA}"/>
              </a:ext>
            </a:extLst>
          </p:cNvPr>
          <p:cNvSpPr txBox="1"/>
          <p:nvPr/>
        </p:nvSpPr>
        <p:spPr>
          <a:xfrm>
            <a:off x="9839553" y="1259980"/>
            <a:ext cx="2185214" cy="461665"/>
          </a:xfrm>
          <a:prstGeom prst="rect">
            <a:avLst/>
          </a:prstGeom>
          <a:noFill/>
        </p:spPr>
        <p:txBody>
          <a:bodyPr wrap="none" rtlCol="0">
            <a:spAutoFit/>
          </a:bodyPr>
          <a:lstStyle/>
          <a:p>
            <a:r>
              <a:rPr kumimoji="1" lang="ja-JP" altLang="en-US" sz="1200" b="1" dirty="0"/>
              <a:t>丸の大きさは適当です。</a:t>
            </a:r>
            <a:endParaRPr kumimoji="1" lang="en-US" altLang="ja-JP" sz="1200" b="1" dirty="0"/>
          </a:p>
          <a:p>
            <a:r>
              <a:rPr kumimoji="1" lang="ja-JP" altLang="en-US" sz="1200" b="1" dirty="0"/>
              <a:t>シェアとか表してないです。</a:t>
            </a:r>
          </a:p>
        </p:txBody>
      </p:sp>
      <p:sp>
        <p:nvSpPr>
          <p:cNvPr id="24" name="楕円 23">
            <a:extLst>
              <a:ext uri="{FF2B5EF4-FFF2-40B4-BE49-F238E27FC236}">
                <a16:creationId xmlns="" xmlns:a16="http://schemas.microsoft.com/office/drawing/2014/main" id="{6BC2593E-BA99-48AE-95BC-85F243E68B7B}"/>
              </a:ext>
            </a:extLst>
          </p:cNvPr>
          <p:cNvSpPr/>
          <p:nvPr/>
        </p:nvSpPr>
        <p:spPr>
          <a:xfrm>
            <a:off x="8409835" y="4189952"/>
            <a:ext cx="2295004" cy="141235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a:p>
        </p:txBody>
      </p:sp>
      <p:sp>
        <p:nvSpPr>
          <p:cNvPr id="25" name="テキスト ボックス 24">
            <a:extLst>
              <a:ext uri="{FF2B5EF4-FFF2-40B4-BE49-F238E27FC236}">
                <a16:creationId xmlns="" xmlns:a16="http://schemas.microsoft.com/office/drawing/2014/main" id="{BB54C457-1F8F-46B9-9198-6E5A6C870C8D}"/>
              </a:ext>
            </a:extLst>
          </p:cNvPr>
          <p:cNvSpPr txBox="1"/>
          <p:nvPr/>
        </p:nvSpPr>
        <p:spPr>
          <a:xfrm>
            <a:off x="8495487" y="4539667"/>
            <a:ext cx="2031325" cy="369332"/>
          </a:xfrm>
          <a:prstGeom prst="rect">
            <a:avLst/>
          </a:prstGeom>
          <a:noFill/>
        </p:spPr>
        <p:txBody>
          <a:bodyPr wrap="none" rtlCol="0">
            <a:spAutoFit/>
          </a:bodyPr>
          <a:lstStyle/>
          <a:p>
            <a:r>
              <a:rPr kumimoji="1" lang="ja-JP" altLang="en-US" b="1" dirty="0"/>
              <a:t>メインフレーム系</a:t>
            </a:r>
          </a:p>
        </p:txBody>
      </p:sp>
      <p:sp>
        <p:nvSpPr>
          <p:cNvPr id="26" name="テキスト ボックス 25">
            <a:extLst>
              <a:ext uri="{FF2B5EF4-FFF2-40B4-BE49-F238E27FC236}">
                <a16:creationId xmlns="" xmlns:a16="http://schemas.microsoft.com/office/drawing/2014/main" id="{3ABDF621-8DB6-49E1-B1FC-29FF9B8110E3}"/>
              </a:ext>
            </a:extLst>
          </p:cNvPr>
          <p:cNvSpPr txBox="1"/>
          <p:nvPr/>
        </p:nvSpPr>
        <p:spPr>
          <a:xfrm>
            <a:off x="2582053" y="3918344"/>
            <a:ext cx="1636987" cy="1200329"/>
          </a:xfrm>
          <a:prstGeom prst="rect">
            <a:avLst/>
          </a:prstGeom>
          <a:noFill/>
        </p:spPr>
        <p:txBody>
          <a:bodyPr wrap="none" rtlCol="0">
            <a:spAutoFit/>
          </a:bodyPr>
          <a:lstStyle/>
          <a:p>
            <a:pPr marL="285750" indent="-285750">
              <a:buFontTx/>
              <a:buChar char="-"/>
            </a:pPr>
            <a:r>
              <a:rPr lang="en-US" altLang="ja-JP" b="1" dirty="0">
                <a:highlight>
                  <a:srgbClr val="FFFF00"/>
                </a:highlight>
              </a:rPr>
              <a:t>Debian</a:t>
            </a:r>
          </a:p>
          <a:p>
            <a:pPr marL="285750" indent="-285750">
              <a:buFontTx/>
              <a:buChar char="-"/>
            </a:pPr>
            <a:r>
              <a:rPr lang="en-US" altLang="ja-JP" b="1" dirty="0"/>
              <a:t>RedHat</a:t>
            </a:r>
          </a:p>
          <a:p>
            <a:pPr marL="285750" indent="-285750">
              <a:buFontTx/>
              <a:buChar char="-"/>
            </a:pPr>
            <a:r>
              <a:rPr lang="en-US" altLang="ja-JP" b="1" dirty="0"/>
              <a:t>Slackware</a:t>
            </a:r>
          </a:p>
          <a:p>
            <a:pPr marL="285750" indent="-285750">
              <a:buFontTx/>
              <a:buChar char="-"/>
            </a:pPr>
            <a:r>
              <a:rPr lang="en-US" altLang="ja-JP" b="1" dirty="0"/>
              <a:t>…</a:t>
            </a:r>
          </a:p>
        </p:txBody>
      </p:sp>
    </p:spTree>
    <p:extLst>
      <p:ext uri="{BB962C8B-B14F-4D97-AF65-F5344CB8AC3E}">
        <p14:creationId xmlns:p14="http://schemas.microsoft.com/office/powerpoint/2010/main" val="1342926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CC1F184-F494-4E10-8224-B2E4D33D060D}"/>
              </a:ext>
            </a:extLst>
          </p:cNvPr>
          <p:cNvSpPr>
            <a:spLocks noGrp="1"/>
          </p:cNvSpPr>
          <p:nvPr>
            <p:ph type="title"/>
          </p:nvPr>
        </p:nvSpPr>
        <p:spPr/>
        <p:txBody>
          <a:bodyPr/>
          <a:lstStyle/>
          <a:p>
            <a:r>
              <a:rPr kumimoji="1" lang="ja-JP" altLang="en-US" dirty="0"/>
              <a:t>そもそも「サーバー」ってなに？</a:t>
            </a:r>
          </a:p>
        </p:txBody>
      </p:sp>
      <p:sp>
        <p:nvSpPr>
          <p:cNvPr id="3" name="スライド番号プレースホルダー 2">
            <a:extLst>
              <a:ext uri="{FF2B5EF4-FFF2-40B4-BE49-F238E27FC236}">
                <a16:creationId xmlns="" xmlns:a16="http://schemas.microsoft.com/office/drawing/2014/main" id="{C6CB6D96-EC20-4F9E-AF5D-35A845BC1976}"/>
              </a:ext>
            </a:extLst>
          </p:cNvPr>
          <p:cNvSpPr>
            <a:spLocks noGrp="1"/>
          </p:cNvSpPr>
          <p:nvPr>
            <p:ph type="sldNum" sz="quarter" idx="12"/>
          </p:nvPr>
        </p:nvSpPr>
        <p:spPr/>
        <p:txBody>
          <a:bodyPr/>
          <a:lstStyle/>
          <a:p>
            <a:fld id="{8AEBDCA3-918C-4541-BF84-4F93CF1796EA}" type="slidenum">
              <a:rPr kumimoji="1" lang="ja-JP" altLang="en-US" smtClean="0"/>
              <a:t>6</a:t>
            </a:fld>
            <a:endParaRPr kumimoji="1" lang="ja-JP" altLang="en-US"/>
          </a:p>
        </p:txBody>
      </p:sp>
      <p:pic>
        <p:nvPicPr>
          <p:cNvPr id="4" name="図 3">
            <a:extLst>
              <a:ext uri="{FF2B5EF4-FFF2-40B4-BE49-F238E27FC236}">
                <a16:creationId xmlns="" xmlns:a16="http://schemas.microsoft.com/office/drawing/2014/main" id="{986FB40A-A937-4082-AE31-4D548B049F55}"/>
              </a:ext>
            </a:extLst>
          </p:cNvPr>
          <p:cNvPicPr>
            <a:picLocks noChangeAspect="1"/>
          </p:cNvPicPr>
          <p:nvPr/>
        </p:nvPicPr>
        <p:blipFill>
          <a:blip r:embed="rId2"/>
          <a:stretch>
            <a:fillRect/>
          </a:stretch>
        </p:blipFill>
        <p:spPr>
          <a:xfrm>
            <a:off x="6969313" y="2300343"/>
            <a:ext cx="1252505" cy="2186189"/>
          </a:xfrm>
          <a:prstGeom prst="rect">
            <a:avLst/>
          </a:prstGeom>
        </p:spPr>
      </p:pic>
      <p:pic>
        <p:nvPicPr>
          <p:cNvPr id="5" name="図 4">
            <a:extLst>
              <a:ext uri="{FF2B5EF4-FFF2-40B4-BE49-F238E27FC236}">
                <a16:creationId xmlns="" xmlns:a16="http://schemas.microsoft.com/office/drawing/2014/main" id="{ED235317-77F7-49D7-9C8F-4BF5D7D4B944}"/>
              </a:ext>
            </a:extLst>
          </p:cNvPr>
          <p:cNvPicPr>
            <a:picLocks noChangeAspect="1"/>
          </p:cNvPicPr>
          <p:nvPr/>
        </p:nvPicPr>
        <p:blipFill>
          <a:blip r:embed="rId2"/>
          <a:stretch>
            <a:fillRect/>
          </a:stretch>
        </p:blipFill>
        <p:spPr>
          <a:xfrm flipH="1">
            <a:off x="3510397" y="2300343"/>
            <a:ext cx="1252505" cy="2186189"/>
          </a:xfrm>
          <a:prstGeom prst="rect">
            <a:avLst/>
          </a:prstGeom>
        </p:spPr>
      </p:pic>
      <p:sp>
        <p:nvSpPr>
          <p:cNvPr id="7" name="吹き出し: 円形 6">
            <a:extLst>
              <a:ext uri="{FF2B5EF4-FFF2-40B4-BE49-F238E27FC236}">
                <a16:creationId xmlns="" xmlns:a16="http://schemas.microsoft.com/office/drawing/2014/main" id="{6BA4F0F5-B5E2-4E3C-8283-3B838D828FFB}"/>
              </a:ext>
            </a:extLst>
          </p:cNvPr>
          <p:cNvSpPr/>
          <p:nvPr/>
        </p:nvSpPr>
        <p:spPr>
          <a:xfrm>
            <a:off x="4762902" y="1690688"/>
            <a:ext cx="1946990" cy="1043189"/>
          </a:xfrm>
          <a:prstGeom prst="wedgeEllipseCallout">
            <a:avLst>
              <a:gd name="adj1" fmla="val -67154"/>
              <a:gd name="adj2" fmla="val 51389"/>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dirty="0"/>
              <a:t>○○をお願いします</a:t>
            </a:r>
            <a:endParaRPr lang="en-US" altLang="ja-JP" b="1" dirty="0"/>
          </a:p>
        </p:txBody>
      </p:sp>
      <p:sp>
        <p:nvSpPr>
          <p:cNvPr id="8" name="吹き出し: 円形 7">
            <a:extLst>
              <a:ext uri="{FF2B5EF4-FFF2-40B4-BE49-F238E27FC236}">
                <a16:creationId xmlns="" xmlns:a16="http://schemas.microsoft.com/office/drawing/2014/main" id="{7148678C-6956-4029-BCEA-87E47E985E4C}"/>
              </a:ext>
            </a:extLst>
          </p:cNvPr>
          <p:cNvSpPr/>
          <p:nvPr/>
        </p:nvSpPr>
        <p:spPr>
          <a:xfrm>
            <a:off x="5263031" y="3443343"/>
            <a:ext cx="1946990" cy="1043189"/>
          </a:xfrm>
          <a:prstGeom prst="wedgeEllipseCallout">
            <a:avLst>
              <a:gd name="adj1" fmla="val 54558"/>
              <a:gd name="adj2" fmla="val -6095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b="1" dirty="0"/>
              <a:t>はい、○○をどうぞ</a:t>
            </a:r>
            <a:endParaRPr lang="en-US" altLang="ja-JP" b="1" dirty="0"/>
          </a:p>
        </p:txBody>
      </p:sp>
      <p:sp>
        <p:nvSpPr>
          <p:cNvPr id="9" name="テキスト ボックス 8">
            <a:extLst>
              <a:ext uri="{FF2B5EF4-FFF2-40B4-BE49-F238E27FC236}">
                <a16:creationId xmlns="" xmlns:a16="http://schemas.microsoft.com/office/drawing/2014/main" id="{41460AA3-1409-4DB6-86B9-30A7DFFC9B9E}"/>
              </a:ext>
            </a:extLst>
          </p:cNvPr>
          <p:cNvSpPr txBox="1"/>
          <p:nvPr/>
        </p:nvSpPr>
        <p:spPr>
          <a:xfrm>
            <a:off x="2253802" y="4486532"/>
            <a:ext cx="1800493" cy="646331"/>
          </a:xfrm>
          <a:prstGeom prst="rect">
            <a:avLst/>
          </a:prstGeom>
          <a:noFill/>
        </p:spPr>
        <p:txBody>
          <a:bodyPr wrap="none" rtlCol="0">
            <a:spAutoFit/>
          </a:bodyPr>
          <a:lstStyle/>
          <a:p>
            <a:r>
              <a:rPr kumimoji="1" lang="ja-JP" altLang="en-US" b="1" dirty="0"/>
              <a:t>クライアント氏</a:t>
            </a:r>
            <a:endParaRPr kumimoji="1" lang="en-US" altLang="ja-JP" b="1" dirty="0"/>
          </a:p>
          <a:p>
            <a:r>
              <a:rPr kumimoji="1" lang="ja-JP" altLang="en-US" b="1" dirty="0"/>
              <a:t>お願いする側</a:t>
            </a:r>
            <a:endParaRPr kumimoji="1" lang="en-US" altLang="ja-JP" b="1" dirty="0"/>
          </a:p>
        </p:txBody>
      </p:sp>
      <p:sp>
        <p:nvSpPr>
          <p:cNvPr id="10" name="テキスト ボックス 9">
            <a:extLst>
              <a:ext uri="{FF2B5EF4-FFF2-40B4-BE49-F238E27FC236}">
                <a16:creationId xmlns="" xmlns:a16="http://schemas.microsoft.com/office/drawing/2014/main" id="{517D3E2C-01A9-40FD-AB61-956B79E8AF7B}"/>
              </a:ext>
            </a:extLst>
          </p:cNvPr>
          <p:cNvSpPr txBox="1"/>
          <p:nvPr/>
        </p:nvSpPr>
        <p:spPr>
          <a:xfrm>
            <a:off x="7376035" y="4449856"/>
            <a:ext cx="4570482" cy="646331"/>
          </a:xfrm>
          <a:prstGeom prst="rect">
            <a:avLst/>
          </a:prstGeom>
          <a:noFill/>
        </p:spPr>
        <p:txBody>
          <a:bodyPr wrap="none" rtlCol="0">
            <a:spAutoFit/>
          </a:bodyPr>
          <a:lstStyle/>
          <a:p>
            <a:r>
              <a:rPr kumimoji="1" lang="ja-JP" altLang="en-US" b="1" dirty="0"/>
              <a:t>サーバー氏</a:t>
            </a:r>
            <a:endParaRPr kumimoji="1" lang="en-US" altLang="ja-JP" b="1" dirty="0"/>
          </a:p>
          <a:p>
            <a:r>
              <a:rPr lang="ja-JP" altLang="en-US" b="1" dirty="0"/>
              <a:t>クライアントからの依頼に応えてあげる人</a:t>
            </a:r>
            <a:endParaRPr kumimoji="1" lang="ja-JP" altLang="en-US" b="1" dirty="0"/>
          </a:p>
        </p:txBody>
      </p:sp>
    </p:spTree>
    <p:extLst>
      <p:ext uri="{BB962C8B-B14F-4D97-AF65-F5344CB8AC3E}">
        <p14:creationId xmlns:p14="http://schemas.microsoft.com/office/powerpoint/2010/main" val="132118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図 42">
            <a:extLst>
              <a:ext uri="{FF2B5EF4-FFF2-40B4-BE49-F238E27FC236}">
                <a16:creationId xmlns="" xmlns:a16="http://schemas.microsoft.com/office/drawing/2014/main" id="{C62EED71-B242-4B45-ACA2-0BADA8B4C8AA}"/>
              </a:ext>
            </a:extLst>
          </p:cNvPr>
          <p:cNvPicPr>
            <a:picLocks noChangeAspect="1"/>
          </p:cNvPicPr>
          <p:nvPr/>
        </p:nvPicPr>
        <p:blipFill>
          <a:blip r:embed="rId2"/>
          <a:stretch>
            <a:fillRect/>
          </a:stretch>
        </p:blipFill>
        <p:spPr>
          <a:xfrm>
            <a:off x="4513019" y="5562073"/>
            <a:ext cx="1249630" cy="1281837"/>
          </a:xfrm>
          <a:prstGeom prst="rect">
            <a:avLst/>
          </a:prstGeom>
        </p:spPr>
      </p:pic>
      <p:sp>
        <p:nvSpPr>
          <p:cNvPr id="2" name="タイトル 1">
            <a:extLst>
              <a:ext uri="{FF2B5EF4-FFF2-40B4-BE49-F238E27FC236}">
                <a16:creationId xmlns="" xmlns:a16="http://schemas.microsoft.com/office/drawing/2014/main" id="{473C71E7-129C-46F1-9B6F-7B5690A3ED45}"/>
              </a:ext>
            </a:extLst>
          </p:cNvPr>
          <p:cNvSpPr>
            <a:spLocks noGrp="1"/>
          </p:cNvSpPr>
          <p:nvPr>
            <p:ph type="title"/>
          </p:nvPr>
        </p:nvSpPr>
        <p:spPr/>
        <p:txBody>
          <a:bodyPr>
            <a:normAutofit/>
          </a:bodyPr>
          <a:lstStyle/>
          <a:p>
            <a:r>
              <a:rPr kumimoji="1" lang="ja-JP" altLang="en-US" sz="3600" dirty="0"/>
              <a:t>サーバーには、知らぬ間に、お世話になって</a:t>
            </a:r>
            <a:r>
              <a:rPr lang="ja-JP" altLang="en-US" sz="3600" dirty="0"/>
              <a:t>いる</a:t>
            </a:r>
            <a:endParaRPr kumimoji="1" lang="ja-JP" altLang="en-US" sz="3600" dirty="0"/>
          </a:p>
        </p:txBody>
      </p:sp>
      <p:sp>
        <p:nvSpPr>
          <p:cNvPr id="3" name="スライド番号プレースホルダー 2">
            <a:extLst>
              <a:ext uri="{FF2B5EF4-FFF2-40B4-BE49-F238E27FC236}">
                <a16:creationId xmlns="" xmlns:a16="http://schemas.microsoft.com/office/drawing/2014/main" id="{9F927237-8097-476A-9C1F-552792A3DEE6}"/>
              </a:ext>
            </a:extLst>
          </p:cNvPr>
          <p:cNvSpPr>
            <a:spLocks noGrp="1"/>
          </p:cNvSpPr>
          <p:nvPr>
            <p:ph type="sldNum" sz="quarter" idx="12"/>
          </p:nvPr>
        </p:nvSpPr>
        <p:spPr/>
        <p:txBody>
          <a:bodyPr/>
          <a:lstStyle/>
          <a:p>
            <a:fld id="{8AEBDCA3-918C-4541-BF84-4F93CF1796EA}" type="slidenum">
              <a:rPr kumimoji="1" lang="ja-JP" altLang="en-US" smtClean="0"/>
              <a:t>7</a:t>
            </a:fld>
            <a:endParaRPr kumimoji="1" lang="ja-JP" altLang="en-US"/>
          </a:p>
        </p:txBody>
      </p:sp>
      <p:pic>
        <p:nvPicPr>
          <p:cNvPr id="4" name="図 3">
            <a:extLst>
              <a:ext uri="{FF2B5EF4-FFF2-40B4-BE49-F238E27FC236}">
                <a16:creationId xmlns="" xmlns:a16="http://schemas.microsoft.com/office/drawing/2014/main" id="{9A4A5500-3347-46C0-A305-8FBA65DB65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19052" y="4922347"/>
            <a:ext cx="1383638" cy="1502917"/>
          </a:xfrm>
          <a:prstGeom prst="rect">
            <a:avLst/>
          </a:prstGeom>
        </p:spPr>
      </p:pic>
      <p:sp>
        <p:nvSpPr>
          <p:cNvPr id="5" name="テキスト ボックス 4">
            <a:extLst>
              <a:ext uri="{FF2B5EF4-FFF2-40B4-BE49-F238E27FC236}">
                <a16:creationId xmlns="" xmlns:a16="http://schemas.microsoft.com/office/drawing/2014/main" id="{A72395F6-0F4E-42A1-9414-267032181DC9}"/>
              </a:ext>
            </a:extLst>
          </p:cNvPr>
          <p:cNvSpPr txBox="1"/>
          <p:nvPr/>
        </p:nvSpPr>
        <p:spPr>
          <a:xfrm>
            <a:off x="5519052" y="6356350"/>
            <a:ext cx="2935419" cy="369332"/>
          </a:xfrm>
          <a:prstGeom prst="rect">
            <a:avLst/>
          </a:prstGeom>
          <a:noFill/>
        </p:spPr>
        <p:txBody>
          <a:bodyPr wrap="none" rtlCol="0">
            <a:spAutoFit/>
          </a:bodyPr>
          <a:lstStyle/>
          <a:p>
            <a:r>
              <a:rPr kumimoji="1" lang="ja-JP" altLang="en-US" b="1" dirty="0"/>
              <a:t>どっかの</a:t>
            </a:r>
            <a:r>
              <a:rPr kumimoji="1" lang="en-US" altLang="ja-JP" b="1" dirty="0"/>
              <a:t>web</a:t>
            </a:r>
            <a:r>
              <a:rPr kumimoji="1" lang="ja-JP" altLang="en-US" b="1" dirty="0"/>
              <a:t>サイトを見る</a:t>
            </a:r>
            <a:endParaRPr kumimoji="1" lang="en-US" altLang="ja-JP" b="1" dirty="0"/>
          </a:p>
        </p:txBody>
      </p:sp>
      <p:pic>
        <p:nvPicPr>
          <p:cNvPr id="6" name="図 5">
            <a:extLst>
              <a:ext uri="{FF2B5EF4-FFF2-40B4-BE49-F238E27FC236}">
                <a16:creationId xmlns="" xmlns:a16="http://schemas.microsoft.com/office/drawing/2014/main" id="{1888D843-8CBA-4681-95A9-9DDCD6936596}"/>
              </a:ext>
            </a:extLst>
          </p:cNvPr>
          <p:cNvPicPr>
            <a:picLocks noChangeAspect="1"/>
          </p:cNvPicPr>
          <p:nvPr/>
        </p:nvPicPr>
        <p:blipFill>
          <a:blip r:embed="rId4"/>
          <a:stretch>
            <a:fillRect/>
          </a:stretch>
        </p:blipFill>
        <p:spPr>
          <a:xfrm>
            <a:off x="1868669" y="1801328"/>
            <a:ext cx="1252505" cy="2186189"/>
          </a:xfrm>
          <a:prstGeom prst="rect">
            <a:avLst/>
          </a:prstGeom>
        </p:spPr>
      </p:pic>
      <p:sp>
        <p:nvSpPr>
          <p:cNvPr id="7" name="吹き出し: 円形 6">
            <a:extLst>
              <a:ext uri="{FF2B5EF4-FFF2-40B4-BE49-F238E27FC236}">
                <a16:creationId xmlns="" xmlns:a16="http://schemas.microsoft.com/office/drawing/2014/main" id="{EFEF4FA0-6151-412D-AF1D-D13395B65154}"/>
              </a:ext>
            </a:extLst>
          </p:cNvPr>
          <p:cNvSpPr/>
          <p:nvPr/>
        </p:nvSpPr>
        <p:spPr>
          <a:xfrm>
            <a:off x="162387" y="2944328"/>
            <a:ext cx="1946990" cy="1043189"/>
          </a:xfrm>
          <a:prstGeom prst="wedgeEllipseCallout">
            <a:avLst>
              <a:gd name="adj1" fmla="val 54558"/>
              <a:gd name="adj2" fmla="val -6095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a:t>はい、どうぞ</a:t>
            </a:r>
            <a:endParaRPr lang="en-US" altLang="ja-JP" sz="1400" b="1" dirty="0"/>
          </a:p>
        </p:txBody>
      </p:sp>
      <p:cxnSp>
        <p:nvCxnSpPr>
          <p:cNvPr id="9" name="直線矢印コネクタ 8">
            <a:extLst>
              <a:ext uri="{FF2B5EF4-FFF2-40B4-BE49-F238E27FC236}">
                <a16:creationId xmlns="" xmlns:a16="http://schemas.microsoft.com/office/drawing/2014/main" id="{E313F18B-DD59-464E-82EE-F3783BE869A8}"/>
              </a:ext>
            </a:extLst>
          </p:cNvPr>
          <p:cNvCxnSpPr>
            <a:cxnSpLocks/>
          </p:cNvCxnSpPr>
          <p:nvPr/>
        </p:nvCxnSpPr>
        <p:spPr>
          <a:xfrm flipH="1" flipV="1">
            <a:off x="2877477" y="3801391"/>
            <a:ext cx="2074736" cy="112095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 xmlns:a16="http://schemas.microsoft.com/office/drawing/2014/main" id="{54009CDC-AB58-475A-B658-3C875103218F}"/>
              </a:ext>
            </a:extLst>
          </p:cNvPr>
          <p:cNvCxnSpPr>
            <a:cxnSpLocks/>
          </p:cNvCxnSpPr>
          <p:nvPr/>
        </p:nvCxnSpPr>
        <p:spPr>
          <a:xfrm>
            <a:off x="2520080" y="3922569"/>
            <a:ext cx="2385168" cy="12066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 xmlns:a16="http://schemas.microsoft.com/office/drawing/2014/main" id="{C8E91FBF-93D4-41B7-8D5E-C2E05ACB08FC}"/>
              </a:ext>
            </a:extLst>
          </p:cNvPr>
          <p:cNvPicPr>
            <a:picLocks noChangeAspect="1"/>
          </p:cNvPicPr>
          <p:nvPr/>
        </p:nvPicPr>
        <p:blipFill>
          <a:blip r:embed="rId4"/>
          <a:stretch>
            <a:fillRect/>
          </a:stretch>
        </p:blipFill>
        <p:spPr>
          <a:xfrm>
            <a:off x="5521941" y="1736380"/>
            <a:ext cx="1252505" cy="2186189"/>
          </a:xfrm>
          <a:prstGeom prst="rect">
            <a:avLst/>
          </a:prstGeom>
        </p:spPr>
      </p:pic>
      <p:sp>
        <p:nvSpPr>
          <p:cNvPr id="13" name="吹き出し: 円形 12">
            <a:extLst>
              <a:ext uri="{FF2B5EF4-FFF2-40B4-BE49-F238E27FC236}">
                <a16:creationId xmlns="" xmlns:a16="http://schemas.microsoft.com/office/drawing/2014/main" id="{5F3C880F-3116-4A20-8FAD-FCEE7AE74421}"/>
              </a:ext>
            </a:extLst>
          </p:cNvPr>
          <p:cNvSpPr/>
          <p:nvPr/>
        </p:nvSpPr>
        <p:spPr>
          <a:xfrm>
            <a:off x="3815659" y="2879380"/>
            <a:ext cx="1946990" cy="1043189"/>
          </a:xfrm>
          <a:prstGeom prst="wedgeEllipseCallout">
            <a:avLst>
              <a:gd name="adj1" fmla="val 54558"/>
              <a:gd name="adj2" fmla="val -6095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a:t>はい、どうぞ</a:t>
            </a:r>
            <a:endParaRPr lang="en-US" altLang="ja-JP" sz="1400" b="1" dirty="0"/>
          </a:p>
        </p:txBody>
      </p:sp>
      <p:pic>
        <p:nvPicPr>
          <p:cNvPr id="14" name="図 13">
            <a:extLst>
              <a:ext uri="{FF2B5EF4-FFF2-40B4-BE49-F238E27FC236}">
                <a16:creationId xmlns="" xmlns:a16="http://schemas.microsoft.com/office/drawing/2014/main" id="{AC0B9A50-F24E-426F-8C20-5EC54F4BE3FE}"/>
              </a:ext>
            </a:extLst>
          </p:cNvPr>
          <p:cNvPicPr>
            <a:picLocks noChangeAspect="1"/>
          </p:cNvPicPr>
          <p:nvPr/>
        </p:nvPicPr>
        <p:blipFill>
          <a:blip r:embed="rId4"/>
          <a:stretch>
            <a:fillRect/>
          </a:stretch>
        </p:blipFill>
        <p:spPr>
          <a:xfrm>
            <a:off x="8831102" y="1745119"/>
            <a:ext cx="1252505" cy="2186189"/>
          </a:xfrm>
          <a:prstGeom prst="rect">
            <a:avLst/>
          </a:prstGeom>
        </p:spPr>
      </p:pic>
      <p:sp>
        <p:nvSpPr>
          <p:cNvPr id="15" name="吹き出し: 円形 14">
            <a:extLst>
              <a:ext uri="{FF2B5EF4-FFF2-40B4-BE49-F238E27FC236}">
                <a16:creationId xmlns="" xmlns:a16="http://schemas.microsoft.com/office/drawing/2014/main" id="{5AF90EBC-57F3-45C5-AC5F-897E5CBDF14D}"/>
              </a:ext>
            </a:extLst>
          </p:cNvPr>
          <p:cNvSpPr/>
          <p:nvPr/>
        </p:nvSpPr>
        <p:spPr>
          <a:xfrm>
            <a:off x="7124820" y="2888119"/>
            <a:ext cx="1946990" cy="1043189"/>
          </a:xfrm>
          <a:prstGeom prst="wedgeEllipseCallout">
            <a:avLst>
              <a:gd name="adj1" fmla="val 54558"/>
              <a:gd name="adj2" fmla="val -6095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a:t>はい、どうぞ</a:t>
            </a:r>
            <a:endParaRPr lang="en-US" altLang="ja-JP" sz="1400" b="1" dirty="0"/>
          </a:p>
        </p:txBody>
      </p:sp>
      <p:cxnSp>
        <p:nvCxnSpPr>
          <p:cNvPr id="16" name="直線矢印コネクタ 15">
            <a:extLst>
              <a:ext uri="{FF2B5EF4-FFF2-40B4-BE49-F238E27FC236}">
                <a16:creationId xmlns="" xmlns:a16="http://schemas.microsoft.com/office/drawing/2014/main" id="{D46152AD-85D4-4B80-B9DC-0BEBBE9AECAD}"/>
              </a:ext>
            </a:extLst>
          </p:cNvPr>
          <p:cNvCxnSpPr>
            <a:cxnSpLocks/>
          </p:cNvCxnSpPr>
          <p:nvPr/>
        </p:nvCxnSpPr>
        <p:spPr>
          <a:xfrm flipH="1" flipV="1">
            <a:off x="5837881" y="3850515"/>
            <a:ext cx="271070" cy="105605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 xmlns:a16="http://schemas.microsoft.com/office/drawing/2014/main" id="{9C69AD86-DC3F-43DC-B780-2B7E97EA67A0}"/>
              </a:ext>
            </a:extLst>
          </p:cNvPr>
          <p:cNvCxnSpPr>
            <a:cxnSpLocks/>
          </p:cNvCxnSpPr>
          <p:nvPr/>
        </p:nvCxnSpPr>
        <p:spPr>
          <a:xfrm>
            <a:off x="5645461" y="3931308"/>
            <a:ext cx="325339" cy="113426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 xmlns:a16="http://schemas.microsoft.com/office/drawing/2014/main" id="{5FBB95DF-1C36-495A-9035-565BEF01E03F}"/>
              </a:ext>
            </a:extLst>
          </p:cNvPr>
          <p:cNvCxnSpPr>
            <a:cxnSpLocks/>
          </p:cNvCxnSpPr>
          <p:nvPr/>
        </p:nvCxnSpPr>
        <p:spPr>
          <a:xfrm flipV="1">
            <a:off x="7070239" y="4115730"/>
            <a:ext cx="1760863" cy="117280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 xmlns:a16="http://schemas.microsoft.com/office/drawing/2014/main" id="{3539D938-C285-4E89-A2F4-62E9DD40F039}"/>
              </a:ext>
            </a:extLst>
          </p:cNvPr>
          <p:cNvCxnSpPr>
            <a:cxnSpLocks/>
          </p:cNvCxnSpPr>
          <p:nvPr/>
        </p:nvCxnSpPr>
        <p:spPr>
          <a:xfrm flipH="1">
            <a:off x="6902691" y="3987517"/>
            <a:ext cx="1707909" cy="11412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 xmlns:a16="http://schemas.microsoft.com/office/drawing/2014/main" id="{1BAF56EB-F34C-45B2-8E91-9294550AB751}"/>
              </a:ext>
            </a:extLst>
          </p:cNvPr>
          <p:cNvSpPr txBox="1"/>
          <p:nvPr/>
        </p:nvSpPr>
        <p:spPr>
          <a:xfrm>
            <a:off x="309485" y="1913530"/>
            <a:ext cx="2021707" cy="369332"/>
          </a:xfrm>
          <a:prstGeom prst="rect">
            <a:avLst/>
          </a:prstGeom>
          <a:noFill/>
        </p:spPr>
        <p:txBody>
          <a:bodyPr wrap="none" rtlCol="0">
            <a:spAutoFit/>
          </a:bodyPr>
          <a:lstStyle/>
          <a:p>
            <a:r>
              <a:rPr kumimoji="1" lang="en-US" altLang="ja-JP" b="1" dirty="0"/>
              <a:t>DHCP</a:t>
            </a:r>
            <a:r>
              <a:rPr lang="ja-JP" altLang="en-US" b="1" dirty="0"/>
              <a:t>サーバー氏</a:t>
            </a:r>
            <a:endParaRPr kumimoji="1" lang="ja-JP" altLang="en-US" b="1" dirty="0"/>
          </a:p>
        </p:txBody>
      </p:sp>
      <p:sp>
        <p:nvSpPr>
          <p:cNvPr id="26" name="テキスト ボックス 25">
            <a:extLst>
              <a:ext uri="{FF2B5EF4-FFF2-40B4-BE49-F238E27FC236}">
                <a16:creationId xmlns="" xmlns:a16="http://schemas.microsoft.com/office/drawing/2014/main" id="{1AEE4316-1BBD-4264-9003-ED700CBC5FCA}"/>
              </a:ext>
            </a:extLst>
          </p:cNvPr>
          <p:cNvSpPr txBox="1"/>
          <p:nvPr/>
        </p:nvSpPr>
        <p:spPr>
          <a:xfrm>
            <a:off x="3781135" y="1909318"/>
            <a:ext cx="1848583" cy="369332"/>
          </a:xfrm>
          <a:prstGeom prst="rect">
            <a:avLst/>
          </a:prstGeom>
          <a:noFill/>
        </p:spPr>
        <p:txBody>
          <a:bodyPr wrap="none" rtlCol="0">
            <a:spAutoFit/>
          </a:bodyPr>
          <a:lstStyle/>
          <a:p>
            <a:r>
              <a:rPr kumimoji="1" lang="en-US" altLang="ja-JP" b="1" dirty="0"/>
              <a:t>DNS</a:t>
            </a:r>
            <a:r>
              <a:rPr lang="ja-JP" altLang="en-US" b="1" dirty="0"/>
              <a:t>サーバー氏</a:t>
            </a:r>
            <a:endParaRPr kumimoji="1" lang="ja-JP" altLang="en-US" b="1" dirty="0"/>
          </a:p>
        </p:txBody>
      </p:sp>
      <p:sp>
        <p:nvSpPr>
          <p:cNvPr id="27" name="テキスト ボックス 26">
            <a:extLst>
              <a:ext uri="{FF2B5EF4-FFF2-40B4-BE49-F238E27FC236}">
                <a16:creationId xmlns="" xmlns:a16="http://schemas.microsoft.com/office/drawing/2014/main" id="{5571A2FF-9F31-4C27-88D2-470862CE7FB9}"/>
              </a:ext>
            </a:extLst>
          </p:cNvPr>
          <p:cNvSpPr txBox="1"/>
          <p:nvPr/>
        </p:nvSpPr>
        <p:spPr>
          <a:xfrm>
            <a:off x="7481881" y="1948814"/>
            <a:ext cx="1816523" cy="369332"/>
          </a:xfrm>
          <a:prstGeom prst="rect">
            <a:avLst/>
          </a:prstGeom>
          <a:noFill/>
        </p:spPr>
        <p:txBody>
          <a:bodyPr wrap="none" rtlCol="0">
            <a:spAutoFit/>
          </a:bodyPr>
          <a:lstStyle/>
          <a:p>
            <a:r>
              <a:rPr kumimoji="1" lang="en-US" altLang="ja-JP" b="1" dirty="0"/>
              <a:t>Web</a:t>
            </a:r>
            <a:r>
              <a:rPr lang="ja-JP" altLang="en-US" b="1" dirty="0"/>
              <a:t>サーバー氏</a:t>
            </a:r>
            <a:endParaRPr kumimoji="1" lang="ja-JP" altLang="en-US" b="1" dirty="0"/>
          </a:p>
        </p:txBody>
      </p:sp>
      <p:sp>
        <p:nvSpPr>
          <p:cNvPr id="28" name="テキスト ボックス 27">
            <a:extLst>
              <a:ext uri="{FF2B5EF4-FFF2-40B4-BE49-F238E27FC236}">
                <a16:creationId xmlns="" xmlns:a16="http://schemas.microsoft.com/office/drawing/2014/main" id="{819172AA-4708-4D69-AA9A-642461690E48}"/>
              </a:ext>
            </a:extLst>
          </p:cNvPr>
          <p:cNvSpPr txBox="1"/>
          <p:nvPr/>
        </p:nvSpPr>
        <p:spPr>
          <a:xfrm>
            <a:off x="9982200" y="3442047"/>
            <a:ext cx="2031325" cy="369332"/>
          </a:xfrm>
          <a:prstGeom prst="rect">
            <a:avLst/>
          </a:prstGeom>
          <a:noFill/>
        </p:spPr>
        <p:txBody>
          <a:bodyPr wrap="none" rtlCol="0">
            <a:spAutoFit/>
          </a:bodyPr>
          <a:lstStyle/>
          <a:p>
            <a:r>
              <a:rPr kumimoji="1" lang="ja-JP" altLang="en-US" b="1" dirty="0"/>
              <a:t>他にもたくさん</a:t>
            </a:r>
            <a:r>
              <a:rPr kumimoji="1" lang="en-US" altLang="ja-JP" b="1" dirty="0"/>
              <a:t>‥</a:t>
            </a:r>
            <a:endParaRPr kumimoji="1" lang="ja-JP" altLang="en-US" b="1" dirty="0"/>
          </a:p>
        </p:txBody>
      </p:sp>
      <p:pic>
        <p:nvPicPr>
          <p:cNvPr id="29" name="図 28">
            <a:extLst>
              <a:ext uri="{FF2B5EF4-FFF2-40B4-BE49-F238E27FC236}">
                <a16:creationId xmlns="" xmlns:a16="http://schemas.microsoft.com/office/drawing/2014/main" id="{A96C130D-CA4D-458D-96F1-B170994CDBC7}"/>
              </a:ext>
            </a:extLst>
          </p:cNvPr>
          <p:cNvPicPr>
            <a:picLocks noChangeAspect="1"/>
          </p:cNvPicPr>
          <p:nvPr/>
        </p:nvPicPr>
        <p:blipFill>
          <a:blip r:embed="rId4"/>
          <a:stretch>
            <a:fillRect/>
          </a:stretch>
        </p:blipFill>
        <p:spPr>
          <a:xfrm>
            <a:off x="10103338" y="1923388"/>
            <a:ext cx="818865" cy="1429291"/>
          </a:xfrm>
          <a:prstGeom prst="rect">
            <a:avLst/>
          </a:prstGeom>
        </p:spPr>
      </p:pic>
      <p:pic>
        <p:nvPicPr>
          <p:cNvPr id="30" name="図 29">
            <a:extLst>
              <a:ext uri="{FF2B5EF4-FFF2-40B4-BE49-F238E27FC236}">
                <a16:creationId xmlns="" xmlns:a16="http://schemas.microsoft.com/office/drawing/2014/main" id="{93A6B4F8-AF85-49A9-BAA0-FF99152E7670}"/>
              </a:ext>
            </a:extLst>
          </p:cNvPr>
          <p:cNvPicPr>
            <a:picLocks noChangeAspect="1"/>
          </p:cNvPicPr>
          <p:nvPr/>
        </p:nvPicPr>
        <p:blipFill>
          <a:blip r:embed="rId4"/>
          <a:stretch>
            <a:fillRect/>
          </a:stretch>
        </p:blipFill>
        <p:spPr>
          <a:xfrm>
            <a:off x="10917441" y="1858207"/>
            <a:ext cx="585048" cy="1021174"/>
          </a:xfrm>
          <a:prstGeom prst="rect">
            <a:avLst/>
          </a:prstGeom>
        </p:spPr>
      </p:pic>
      <p:pic>
        <p:nvPicPr>
          <p:cNvPr id="31" name="図 30">
            <a:extLst>
              <a:ext uri="{FF2B5EF4-FFF2-40B4-BE49-F238E27FC236}">
                <a16:creationId xmlns="" xmlns:a16="http://schemas.microsoft.com/office/drawing/2014/main" id="{2461B750-9716-402C-AA9E-4EDF527F683D}"/>
              </a:ext>
            </a:extLst>
          </p:cNvPr>
          <p:cNvPicPr>
            <a:picLocks noChangeAspect="1"/>
          </p:cNvPicPr>
          <p:nvPr/>
        </p:nvPicPr>
        <p:blipFill>
          <a:blip r:embed="rId4"/>
          <a:stretch>
            <a:fillRect/>
          </a:stretch>
        </p:blipFill>
        <p:spPr>
          <a:xfrm>
            <a:off x="11575291" y="1758909"/>
            <a:ext cx="429196" cy="749142"/>
          </a:xfrm>
          <a:prstGeom prst="rect">
            <a:avLst/>
          </a:prstGeom>
        </p:spPr>
      </p:pic>
      <p:sp>
        <p:nvSpPr>
          <p:cNvPr id="40" name="テキスト ボックス 39">
            <a:extLst>
              <a:ext uri="{FF2B5EF4-FFF2-40B4-BE49-F238E27FC236}">
                <a16:creationId xmlns="" xmlns:a16="http://schemas.microsoft.com/office/drawing/2014/main" id="{9CB96155-17CB-4FCA-9DC5-F06FDFEF3FBB}"/>
              </a:ext>
            </a:extLst>
          </p:cNvPr>
          <p:cNvSpPr txBox="1"/>
          <p:nvPr/>
        </p:nvSpPr>
        <p:spPr>
          <a:xfrm>
            <a:off x="501730" y="4709105"/>
            <a:ext cx="3635932" cy="369332"/>
          </a:xfrm>
          <a:prstGeom prst="rect">
            <a:avLst/>
          </a:prstGeom>
          <a:noFill/>
        </p:spPr>
        <p:txBody>
          <a:bodyPr wrap="none" rtlCol="0">
            <a:spAutoFit/>
          </a:bodyPr>
          <a:lstStyle/>
          <a:p>
            <a:r>
              <a:rPr kumimoji="1" lang="en-US" altLang="ja-JP" b="1" dirty="0"/>
              <a:t>IP</a:t>
            </a:r>
            <a:r>
              <a:rPr kumimoji="1" lang="ja-JP" altLang="en-US" b="1" dirty="0"/>
              <a:t>アドレス割り当ててちょう</a:t>
            </a:r>
            <a:r>
              <a:rPr lang="ja-JP" altLang="en-US" b="1" dirty="0"/>
              <a:t>だい</a:t>
            </a:r>
            <a:endParaRPr kumimoji="1" lang="en-US" altLang="ja-JP" b="1" dirty="0"/>
          </a:p>
        </p:txBody>
      </p:sp>
      <p:sp>
        <p:nvSpPr>
          <p:cNvPr id="41" name="テキスト ボックス 40">
            <a:extLst>
              <a:ext uri="{FF2B5EF4-FFF2-40B4-BE49-F238E27FC236}">
                <a16:creationId xmlns="" xmlns:a16="http://schemas.microsoft.com/office/drawing/2014/main" id="{F4431E8A-98E2-489A-BFB1-510174AE1CF6}"/>
              </a:ext>
            </a:extLst>
          </p:cNvPr>
          <p:cNvSpPr txBox="1"/>
          <p:nvPr/>
        </p:nvSpPr>
        <p:spPr>
          <a:xfrm>
            <a:off x="7813061" y="4834461"/>
            <a:ext cx="2970685" cy="369332"/>
          </a:xfrm>
          <a:prstGeom prst="rect">
            <a:avLst/>
          </a:prstGeom>
          <a:noFill/>
        </p:spPr>
        <p:txBody>
          <a:bodyPr wrap="none" rtlCol="0">
            <a:spAutoFit/>
          </a:bodyPr>
          <a:lstStyle/>
          <a:p>
            <a:r>
              <a:rPr kumimoji="1" lang="en-US" altLang="ja-JP" b="1" dirty="0"/>
              <a:t>Web</a:t>
            </a:r>
            <a:r>
              <a:rPr kumimoji="1" lang="ja-JP" altLang="en-US" b="1" dirty="0"/>
              <a:t>サイトの情報送って～</a:t>
            </a:r>
            <a:endParaRPr kumimoji="1" lang="en-US" altLang="ja-JP" b="1" dirty="0"/>
          </a:p>
        </p:txBody>
      </p:sp>
      <p:sp>
        <p:nvSpPr>
          <p:cNvPr id="42" name="テキスト ボックス 41">
            <a:extLst>
              <a:ext uri="{FF2B5EF4-FFF2-40B4-BE49-F238E27FC236}">
                <a16:creationId xmlns="" xmlns:a16="http://schemas.microsoft.com/office/drawing/2014/main" id="{2D7CACC4-F5F4-4D44-9A08-798B46DA3BC0}"/>
              </a:ext>
            </a:extLst>
          </p:cNvPr>
          <p:cNvSpPr txBox="1"/>
          <p:nvPr/>
        </p:nvSpPr>
        <p:spPr>
          <a:xfrm>
            <a:off x="5645461" y="4237792"/>
            <a:ext cx="1800493" cy="369332"/>
          </a:xfrm>
          <a:prstGeom prst="rect">
            <a:avLst/>
          </a:prstGeom>
          <a:noFill/>
        </p:spPr>
        <p:txBody>
          <a:bodyPr wrap="none" rtlCol="0">
            <a:spAutoFit/>
          </a:bodyPr>
          <a:lstStyle/>
          <a:p>
            <a:r>
              <a:rPr kumimoji="1" lang="ja-JP" altLang="en-US" b="1" dirty="0"/>
              <a:t>名前解決してー</a:t>
            </a:r>
            <a:endParaRPr kumimoji="1" lang="en-US" altLang="ja-JP" b="1" dirty="0"/>
          </a:p>
        </p:txBody>
      </p:sp>
      <p:sp>
        <p:nvSpPr>
          <p:cNvPr id="44" name="テキスト ボックス 43">
            <a:extLst>
              <a:ext uri="{FF2B5EF4-FFF2-40B4-BE49-F238E27FC236}">
                <a16:creationId xmlns="" xmlns:a16="http://schemas.microsoft.com/office/drawing/2014/main" id="{C33219BF-DB81-48AA-88F0-AA27838D8CFF}"/>
              </a:ext>
            </a:extLst>
          </p:cNvPr>
          <p:cNvSpPr txBox="1"/>
          <p:nvPr/>
        </p:nvSpPr>
        <p:spPr>
          <a:xfrm>
            <a:off x="3635855" y="6075756"/>
            <a:ext cx="877163" cy="369332"/>
          </a:xfrm>
          <a:prstGeom prst="rect">
            <a:avLst/>
          </a:prstGeom>
          <a:noFill/>
        </p:spPr>
        <p:txBody>
          <a:bodyPr wrap="none" rtlCol="0">
            <a:spAutoFit/>
          </a:bodyPr>
          <a:lstStyle/>
          <a:p>
            <a:r>
              <a:rPr kumimoji="1" lang="ja-JP" altLang="en-US" b="1" dirty="0"/>
              <a:t>あなた</a:t>
            </a:r>
            <a:endParaRPr kumimoji="1" lang="en-US" altLang="ja-JP" b="1" dirty="0"/>
          </a:p>
        </p:txBody>
      </p:sp>
    </p:spTree>
    <p:extLst>
      <p:ext uri="{BB962C8B-B14F-4D97-AF65-F5344CB8AC3E}">
        <p14:creationId xmlns:p14="http://schemas.microsoft.com/office/powerpoint/2010/main" val="254219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53FEB00-AC0C-49BE-BEEE-EAB9BB39B096}"/>
              </a:ext>
            </a:extLst>
          </p:cNvPr>
          <p:cNvSpPr>
            <a:spLocks noGrp="1"/>
          </p:cNvSpPr>
          <p:nvPr>
            <p:ph type="title"/>
          </p:nvPr>
        </p:nvSpPr>
        <p:spPr/>
        <p:txBody>
          <a:bodyPr/>
          <a:lstStyle/>
          <a:p>
            <a:r>
              <a:rPr lang="ja-JP" altLang="en-US" dirty="0"/>
              <a:t>サーバーに触ってみよう</a:t>
            </a:r>
            <a:endParaRPr kumimoji="1" lang="ja-JP" altLang="en-US" dirty="0"/>
          </a:p>
        </p:txBody>
      </p:sp>
      <p:sp>
        <p:nvSpPr>
          <p:cNvPr id="3" name="スライド番号プレースホルダー 2">
            <a:extLst>
              <a:ext uri="{FF2B5EF4-FFF2-40B4-BE49-F238E27FC236}">
                <a16:creationId xmlns="" xmlns:a16="http://schemas.microsoft.com/office/drawing/2014/main" id="{EDB8E78A-23B0-4668-93D8-927486E75F4B}"/>
              </a:ext>
            </a:extLst>
          </p:cNvPr>
          <p:cNvSpPr>
            <a:spLocks noGrp="1"/>
          </p:cNvSpPr>
          <p:nvPr>
            <p:ph type="sldNum" sz="quarter" idx="12"/>
          </p:nvPr>
        </p:nvSpPr>
        <p:spPr/>
        <p:txBody>
          <a:bodyPr/>
          <a:lstStyle/>
          <a:p>
            <a:fld id="{8AEBDCA3-918C-4541-BF84-4F93CF1796EA}" type="slidenum">
              <a:rPr kumimoji="1" lang="ja-JP" altLang="en-US" smtClean="0"/>
              <a:t>8</a:t>
            </a:fld>
            <a:endParaRPr kumimoji="1" lang="ja-JP" altLang="en-US"/>
          </a:p>
        </p:txBody>
      </p:sp>
      <p:pic>
        <p:nvPicPr>
          <p:cNvPr id="4" name="図 3">
            <a:extLst>
              <a:ext uri="{FF2B5EF4-FFF2-40B4-BE49-F238E27FC236}">
                <a16:creationId xmlns="" xmlns:a16="http://schemas.microsoft.com/office/drawing/2014/main" id="{411C126E-2797-4BF9-906F-6765A9101C3B}"/>
              </a:ext>
            </a:extLst>
          </p:cNvPr>
          <p:cNvPicPr>
            <a:picLocks noChangeAspect="1"/>
          </p:cNvPicPr>
          <p:nvPr/>
        </p:nvPicPr>
        <p:blipFill>
          <a:blip r:embed="rId2"/>
          <a:stretch>
            <a:fillRect/>
          </a:stretch>
        </p:blipFill>
        <p:spPr>
          <a:xfrm>
            <a:off x="1474346" y="1608705"/>
            <a:ext cx="9243307" cy="4829628"/>
          </a:xfrm>
          <a:prstGeom prst="rect">
            <a:avLst/>
          </a:prstGeom>
        </p:spPr>
      </p:pic>
    </p:spTree>
    <p:extLst>
      <p:ext uri="{BB962C8B-B14F-4D97-AF65-F5344CB8AC3E}">
        <p14:creationId xmlns:p14="http://schemas.microsoft.com/office/powerpoint/2010/main" val="755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自分のユーザー</a:t>
            </a:r>
            <a:r>
              <a:rPr lang="en-US" altLang="ja-JP" dirty="0"/>
              <a:t>ID</a:t>
            </a:r>
            <a:r>
              <a:rPr lang="ja-JP" altLang="en-US" dirty="0"/>
              <a:t>を作成する</a:t>
            </a:r>
            <a:endParaRPr kumimoji="1" lang="ja-JP" altLang="en-US" dirty="0"/>
          </a:p>
        </p:txBody>
      </p:sp>
      <p:sp>
        <p:nvSpPr>
          <p:cNvPr id="4" name="コンテンツ プレースホルダー 3"/>
          <p:cNvSpPr>
            <a:spLocks noGrp="1"/>
          </p:cNvSpPr>
          <p:nvPr>
            <p:ph idx="1"/>
          </p:nvPr>
        </p:nvSpPr>
        <p:spPr/>
        <p:txBody>
          <a:bodyPr/>
          <a:lstStyle/>
          <a:p>
            <a:r>
              <a:rPr kumimoji="1" lang="en-US" altLang="ja-JP" dirty="0"/>
              <a:t>Tera Term</a:t>
            </a:r>
            <a:r>
              <a:rPr kumimoji="1" lang="ja-JP" altLang="en-US" dirty="0"/>
              <a:t>で</a:t>
            </a:r>
            <a:r>
              <a:rPr lang="en-US" altLang="ja-JP" dirty="0" err="1"/>
              <a:t>ssh</a:t>
            </a:r>
            <a:r>
              <a:rPr lang="ja-JP" altLang="en-US" dirty="0"/>
              <a:t>経由でサーバーに接続する</a:t>
            </a:r>
            <a:endParaRPr lang="en-US" altLang="ja-JP" dirty="0"/>
          </a:p>
          <a:p>
            <a:r>
              <a:rPr lang="ja-JP" altLang="en-US" dirty="0"/>
              <a:t>通常ユーザーとしてログインする</a:t>
            </a:r>
            <a:endParaRPr lang="en-US" altLang="ja-JP" dirty="0"/>
          </a:p>
          <a:p>
            <a:r>
              <a:rPr lang="en-US" altLang="ja-JP" dirty="0"/>
              <a:t>r</a:t>
            </a:r>
            <a:r>
              <a:rPr kumimoji="1" lang="en-US" altLang="ja-JP" dirty="0"/>
              <a:t>oot</a:t>
            </a:r>
            <a:r>
              <a:rPr kumimoji="1" lang="ja-JP" altLang="en-US" dirty="0"/>
              <a:t>権限で自分のユーザーを</a:t>
            </a:r>
            <a:r>
              <a:rPr lang="ja-JP" altLang="en-US" dirty="0"/>
              <a:t>作成</a:t>
            </a:r>
            <a:r>
              <a:rPr kumimoji="1" lang="ja-JP" altLang="en-US" dirty="0"/>
              <a:t>する</a:t>
            </a:r>
            <a:endParaRPr kumimoji="1" lang="en-US" altLang="ja-JP" dirty="0"/>
          </a:p>
          <a:p>
            <a:pPr marL="457200" lvl="1" indent="0">
              <a:buNone/>
            </a:pPr>
            <a:r>
              <a:rPr lang="en-US" altLang="ja-JP" dirty="0" err="1">
                <a:latin typeface="Courier New" panose="02070309020205020404" pitchFamily="49" charset="0"/>
                <a:cs typeface="Courier New" panose="02070309020205020404" pitchFamily="49" charset="0"/>
              </a:rPr>
              <a:t>sudo</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adduser</a:t>
            </a:r>
            <a:r>
              <a:rPr lang="en-US" altLang="ja-JP" dirty="0">
                <a:latin typeface="Courier New" panose="02070309020205020404" pitchFamily="49" charset="0"/>
                <a:cs typeface="Courier New" panose="02070309020205020404" pitchFamily="49" charset="0"/>
              </a:rPr>
              <a:t> &lt;</a:t>
            </a:r>
            <a:r>
              <a:rPr lang="ja-JP" altLang="en-US" dirty="0">
                <a:latin typeface="Courier New" panose="02070309020205020404" pitchFamily="49" charset="0"/>
                <a:cs typeface="Courier New" panose="02070309020205020404" pitchFamily="49" charset="0"/>
              </a:rPr>
              <a:t>ユーザー名</a:t>
            </a:r>
            <a:r>
              <a:rPr lang="en-US" altLang="ja-JP" dirty="0">
                <a:latin typeface="Courier New" panose="02070309020205020404" pitchFamily="49" charset="0"/>
                <a:cs typeface="Courier New" panose="02070309020205020404" pitchFamily="49" charset="0"/>
              </a:rPr>
              <a:t>&gt;</a:t>
            </a:r>
            <a:endParaRPr kumimoji="1" lang="ja-JP" altLang="en-US" dirty="0">
              <a:latin typeface="Courier New" panose="02070309020205020404" pitchFamily="49" charset="0"/>
              <a:cs typeface="Courier New" panose="02070309020205020404" pitchFamily="49" charset="0"/>
            </a:endParaRPr>
          </a:p>
          <a:p>
            <a:r>
              <a:rPr lang="ja-JP" altLang="en-US" dirty="0"/>
              <a:t>一旦、ログオフする</a:t>
            </a:r>
            <a:endParaRPr lang="en-US" altLang="ja-JP" dirty="0"/>
          </a:p>
          <a:p>
            <a:r>
              <a:rPr kumimoji="1" lang="ja-JP" altLang="en-US" dirty="0"/>
              <a:t>先ほど作った自分のユーザーでログインする</a:t>
            </a:r>
            <a:endParaRPr kumimoji="1"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9</a:t>
            </a:fld>
            <a:endParaRPr kumimoji="1" lang="ja-JP" altLang="en-US"/>
          </a:p>
        </p:txBody>
      </p:sp>
    </p:spTree>
    <p:extLst>
      <p:ext uri="{BB962C8B-B14F-4D97-AF65-F5344CB8AC3E}">
        <p14:creationId xmlns:p14="http://schemas.microsoft.com/office/powerpoint/2010/main" val="19955186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4052</TotalTime>
  <Words>1455</Words>
  <Application>Microsoft Office PowerPoint</Application>
  <PresentationFormat>ユーザー設定</PresentationFormat>
  <Paragraphs>330</Paragraphs>
  <Slides>37</Slides>
  <Notes>4</Notes>
  <HiddenSlides>0</HiddenSlides>
  <MMClips>0</MMClips>
  <ScaleCrop>false</ScaleCrop>
  <HeadingPairs>
    <vt:vector size="4" baseType="variant">
      <vt:variant>
        <vt:lpstr>テーマ</vt:lpstr>
      </vt:variant>
      <vt:variant>
        <vt:i4>1</vt:i4>
      </vt:variant>
      <vt:variant>
        <vt:lpstr>スライド タイトル</vt:lpstr>
      </vt:variant>
      <vt:variant>
        <vt:i4>37</vt:i4>
      </vt:variant>
    </vt:vector>
  </HeadingPairs>
  <TitlesOfParts>
    <vt:vector size="38" baseType="lpstr">
      <vt:lpstr>Office テーマ</vt:lpstr>
      <vt:lpstr>サーバー・仮想化・クラウド・そしてドッカーへ～自宅サーバー構築のススメ</vt:lpstr>
      <vt:lpstr>Server</vt:lpstr>
      <vt:lpstr>サーバーはどれでしょう？</vt:lpstr>
      <vt:lpstr>サーバーはどれでしょう？ 回答</vt:lpstr>
      <vt:lpstr>サーバーOSの種類</vt:lpstr>
      <vt:lpstr>そもそも「サーバー」ってなに？</vt:lpstr>
      <vt:lpstr>サーバーには、知らぬ間に、お世話になっている</vt:lpstr>
      <vt:lpstr>サーバーに触ってみよう</vt:lpstr>
      <vt:lpstr>自分のユーザーIDを作成する</vt:lpstr>
      <vt:lpstr>root 。別名スーパーユーザー。そのシステムにとって神様みたいなもの。なんでもできちゃう。</vt:lpstr>
      <vt:lpstr>Linuxコマンドのごく一例</vt:lpstr>
      <vt:lpstr>Linuxのディレクトリの中を彷徨ってみる</vt:lpstr>
      <vt:lpstr>htmlを書いてwebサーバーで公開</vt:lpstr>
      <vt:lpstr>開発環境を試してみる(C言語)</vt:lpstr>
      <vt:lpstr>開発環境を試してみる(Java言語)</vt:lpstr>
      <vt:lpstr>Linux上でコンパイルを体験</vt:lpstr>
      <vt:lpstr>Virtualization</vt:lpstr>
      <vt:lpstr>コトの発端</vt:lpstr>
      <vt:lpstr>仮想化(Virtualization)ということ</vt:lpstr>
      <vt:lpstr>実際に見てみましょう</vt:lpstr>
      <vt:lpstr>Cloud</vt:lpstr>
      <vt:lpstr>考えをさらに発展させる</vt:lpstr>
      <vt:lpstr>「所有」から「利用」へ</vt:lpstr>
      <vt:lpstr>クラウドの種類 XaaS</vt:lpstr>
      <vt:lpstr>実際にクラウドサービスを利用してみる</vt:lpstr>
      <vt:lpstr>Docker</vt:lpstr>
      <vt:lpstr>あくなき欲求</vt:lpstr>
      <vt:lpstr>その変化の要因は何か？</vt:lpstr>
      <vt:lpstr>Dockerの動きを実際に見てみる</vt:lpstr>
      <vt:lpstr>VirtualizationとDockerの違い</vt:lpstr>
      <vt:lpstr>Now It's Your Turn!</vt:lpstr>
      <vt:lpstr>自宅でサーバーを立ててみよう</vt:lpstr>
      <vt:lpstr>活用例：OwnCloud - 自宅内版Dropbox</vt:lpstr>
      <vt:lpstr>活用例：いろいろいじくりまわしたのちに使わなくなった旧型Raspberry Piを使って我が家にミュージックサーバーを立ててみた</vt:lpstr>
      <vt:lpstr>トレンド</vt:lpstr>
      <vt:lpstr>例えば‥　最近人気のデバイス</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Ochi, Yoshihiro</dc:creator>
  <cp:lastModifiedBy>yoshihiro</cp:lastModifiedBy>
  <cp:revision>417</cp:revision>
  <cp:lastPrinted>2017-05-28T02:46:46Z</cp:lastPrinted>
  <dcterms:created xsi:type="dcterms:W3CDTF">2016-08-30T03:53:53Z</dcterms:created>
  <dcterms:modified xsi:type="dcterms:W3CDTF">2017-09-10T00:01:42Z</dcterms:modified>
</cp:coreProperties>
</file>